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0" r:id="rId2"/>
    <p:sldId id="285" r:id="rId3"/>
    <p:sldId id="282" r:id="rId4"/>
    <p:sldId id="283" r:id="rId5"/>
    <p:sldId id="262" r:id="rId6"/>
    <p:sldId id="287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C00"/>
    <a:srgbClr val="F4F9F1"/>
    <a:srgbClr val="008000"/>
    <a:srgbClr val="009900"/>
    <a:srgbClr val="119F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226" autoAdjust="0"/>
  </p:normalViewPr>
  <p:slideViewPr>
    <p:cSldViewPr snapToGrid="0">
      <p:cViewPr varScale="1">
        <p:scale>
          <a:sx n="83" d="100"/>
          <a:sy n="83" d="100"/>
        </p:scale>
        <p:origin x="68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99314-B91D-42D9-A23A-83D5AD0CBB94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EC489-4277-48D7-BE4B-A9CCA67CD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570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EC489-4277-48D7-BE4B-A9CCA67CD58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193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Cold fermentation technology at a temperature of 8-10 degrees Celsius helps Bia Viet preserve the essence of hops and bring an endless refreshing feeling when enjoying.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EC489-4277-48D7-BE4B-A9CCA67CD58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236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5EC489-4277-48D7-BE4B-A9CCA67CD58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023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A3395-47FE-4DB4-BE94-42821C600C24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47889-C4D6-4ECA-B86F-D88484FB2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638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A3395-47FE-4DB4-BE94-42821C600C24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47889-C4D6-4ECA-B86F-D88484FB2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409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A3395-47FE-4DB4-BE94-42821C600C24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47889-C4D6-4ECA-B86F-D88484FB2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196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A3395-47FE-4DB4-BE94-42821C600C24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47889-C4D6-4ECA-B86F-D88484FB2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079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A3395-47FE-4DB4-BE94-42821C600C24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47889-C4D6-4ECA-B86F-D88484FB2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32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A3395-47FE-4DB4-BE94-42821C600C24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47889-C4D6-4ECA-B86F-D88484FB2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3999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A3395-47FE-4DB4-BE94-42821C600C24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47889-C4D6-4ECA-B86F-D88484FB2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860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A3395-47FE-4DB4-BE94-42821C600C24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47889-C4D6-4ECA-B86F-D88484FB2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810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A3395-47FE-4DB4-BE94-42821C600C24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47889-C4D6-4ECA-B86F-D88484FB2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86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A3395-47FE-4DB4-BE94-42821C600C24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47889-C4D6-4ECA-B86F-D88484FB2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211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A3395-47FE-4DB4-BE94-42821C600C24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47889-C4D6-4ECA-B86F-D88484FB2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22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A3395-47FE-4DB4-BE94-42821C600C24}" type="datetimeFigureOut">
              <a:rPr lang="en-US" smtClean="0"/>
              <a:t>3/24/2022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47889-C4D6-4ECA-B86F-D88484FB2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469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037" y="87892"/>
            <a:ext cx="2391748" cy="770143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6" name="Rectangle 5"/>
          <p:cNvSpPr/>
          <p:nvPr/>
        </p:nvSpPr>
        <p:spPr>
          <a:xfrm>
            <a:off x="1748498" y="1122471"/>
            <a:ext cx="8850767" cy="1446550"/>
          </a:xfrm>
          <a:prstGeom prst="rect">
            <a:avLst/>
          </a:prstGeom>
          <a:solidFill>
            <a:srgbClr val="005C0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spc="5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HEINEKEN VIETNAM NEXT GEN </a:t>
            </a:r>
            <a:r>
              <a:rPr lang="en-US" sz="4400" b="1" cap="none" spc="5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2022</a:t>
            </a:r>
          </a:p>
          <a:p>
            <a:pPr algn="ctr"/>
            <a:r>
              <a:rPr lang="en-US" sz="4400" b="1" spc="5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BREW TOGETHERNESS DAY</a:t>
            </a:r>
            <a:endParaRPr lang="en-US" sz="4400" b="1" cap="none" spc="5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50114" y="2679415"/>
            <a:ext cx="662809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50" smtClean="0">
                <a:ln w="0"/>
                <a:solidFill>
                  <a:srgbClr val="FF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INDIVIDUAL CASE STUDY</a:t>
            </a:r>
            <a:endParaRPr lang="en-US" sz="4800" b="1" cap="none" spc="50">
              <a:ln w="0"/>
              <a:solidFill>
                <a:srgbClr val="FF0000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pic>
        <p:nvPicPr>
          <p:cNvPr id="1026" name="Picture 2" descr="Documents Icon Trendy Documents Logo Concept On White Background From User  Interface And Web Navigation Collection Stock Illustration - Download Image  Now - iStock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6751" y="3416209"/>
            <a:ext cx="1641476" cy="1641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935076" y="5096976"/>
            <a:ext cx="74771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Candidate   :</a:t>
            </a:r>
            <a:r>
              <a:rPr lang="en-US" sz="2800" b="1" smtClean="0"/>
              <a:t> CAO NGUYEN KHANH QUYNH</a:t>
            </a:r>
          </a:p>
          <a:p>
            <a:r>
              <a:rPr lang="en-US" sz="2800" smtClean="0"/>
              <a:t>FUNCTION  : </a:t>
            </a:r>
            <a:r>
              <a:rPr lang="en-US" sz="2800" b="1" smtClean="0"/>
              <a:t>SAFETY AND ENVIRONMENT</a:t>
            </a:r>
            <a:endParaRPr lang="en-US" sz="2800" b="1"/>
          </a:p>
        </p:txBody>
      </p:sp>
      <p:sp>
        <p:nvSpPr>
          <p:cNvPr id="13" name="Google Shape;706;p47"/>
          <p:cNvSpPr txBox="1">
            <a:spLocks noGrp="1"/>
          </p:cNvSpPr>
          <p:nvPr>
            <p:ph type="sldNum" idx="12"/>
          </p:nvPr>
        </p:nvSpPr>
        <p:spPr>
          <a:xfrm>
            <a:off x="11584400" y="6250333"/>
            <a:ext cx="607600" cy="607600"/>
          </a:xfrm>
          <a:prstGeom prst="rect">
            <a:avLst/>
          </a:prstGeom>
        </p:spPr>
        <p:txBody>
          <a:bodyPr spcFirstLastPara="1" vert="horz" wrap="square" lIns="0" tIns="0" rIns="0" bIns="0" rtlCol="0" anchor="ctr" anchorCtr="0">
            <a:noAutofit/>
          </a:bodyPr>
          <a:lstStyle/>
          <a:p>
            <a:pPr algn="ctr"/>
            <a:r>
              <a:rPr lang="en" smtClean="0"/>
              <a:t>1</a:t>
            </a:r>
            <a:endParaRPr/>
          </a:p>
        </p:txBody>
      </p:sp>
      <p:sp>
        <p:nvSpPr>
          <p:cNvPr id="2" name="TextBox 1"/>
          <p:cNvSpPr txBox="1"/>
          <p:nvPr/>
        </p:nvSpPr>
        <p:spPr>
          <a:xfrm>
            <a:off x="5154979" y="6298910"/>
            <a:ext cx="2037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24</a:t>
            </a:r>
            <a:r>
              <a:rPr lang="en-US" baseline="30000" smtClean="0"/>
              <a:t>th</a:t>
            </a:r>
            <a:r>
              <a:rPr lang="en-US" smtClean="0"/>
              <a:t> March, 2022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18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rewing a Better World” with Open Innovation: Heineken's Innovators  Brewhouse - Technology and Operations Managem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751725" y="1915780"/>
            <a:ext cx="11144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smtClean="0">
                <a:solidFill>
                  <a:schemeClr val="bg1"/>
                </a:solidFill>
              </a:rPr>
              <a:t>01</a:t>
            </a:r>
            <a:endParaRPr lang="en-US" sz="5400" b="1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51728" y="2962563"/>
            <a:ext cx="11144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smtClean="0">
                <a:solidFill>
                  <a:schemeClr val="bg1"/>
                </a:solidFill>
              </a:rPr>
              <a:t>02</a:t>
            </a:r>
            <a:endParaRPr lang="en-US" sz="5400" b="1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141111" y="1909994"/>
            <a:ext cx="3715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smtClean="0">
                <a:solidFill>
                  <a:schemeClr val="bg1"/>
                </a:solidFill>
              </a:rPr>
              <a:t>QUESTION 1</a:t>
            </a:r>
            <a:endParaRPr lang="en-US" sz="4800" b="1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122063" y="3008788"/>
            <a:ext cx="3753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smtClean="0">
                <a:solidFill>
                  <a:schemeClr val="bg1"/>
                </a:solidFill>
              </a:rPr>
              <a:t>QUESTION 2</a:t>
            </a:r>
            <a:endParaRPr lang="en-US" sz="4800" b="1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638499" y="610716"/>
            <a:ext cx="3851365" cy="523875"/>
          </a:xfrm>
          <a:prstGeom prst="rect">
            <a:avLst/>
          </a:prstGeom>
          <a:solidFill>
            <a:srgbClr val="F4F9F1"/>
          </a:solidFill>
          <a:ln>
            <a:solidFill>
              <a:srgbClr val="005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7638499" y="538731"/>
            <a:ext cx="4941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/>
              <a:t>TABLE OF CONTENT</a:t>
            </a:r>
            <a:endParaRPr lang="en-US" sz="3600" b="1"/>
          </a:p>
        </p:txBody>
      </p:sp>
      <p:pic>
        <p:nvPicPr>
          <p:cNvPr id="17" name="Picture 2" descr="https://lh3.googleusercontent.com/Fm_Y11vLjmryJHmS30xtgLEk897aLU7Iut-KwZ27_XXX6RVuUVRAveKBjmipqJ6xzr6aJc9hiecrOovP5UfsJHz8uHHTthuriC_8GEPKlAoajIT5AKbAQbg9F0EqM0h0S0Ew1ezAaBm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311" y="530491"/>
            <a:ext cx="610417" cy="580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145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862;p31">
            <a:extLst>
              <a:ext uri="{FF2B5EF4-FFF2-40B4-BE49-F238E27FC236}">
                <a16:creationId xmlns:a16="http://schemas.microsoft.com/office/drawing/2014/main" id="{AE976079-BEA0-4BA3-8118-A12A48475D14}"/>
              </a:ext>
            </a:extLst>
          </p:cNvPr>
          <p:cNvSpPr/>
          <p:nvPr/>
        </p:nvSpPr>
        <p:spPr>
          <a:xfrm>
            <a:off x="2605342" y="941690"/>
            <a:ext cx="1123800" cy="1123800"/>
          </a:xfrm>
          <a:prstGeom prst="ellipse">
            <a:avLst/>
          </a:prstGeom>
          <a:solidFill>
            <a:srgbClr val="FFFFFF"/>
          </a:solidFill>
          <a:ln w="38100" cap="flat" cmpd="sng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7" name="Google Shape;862;p31">
            <a:extLst>
              <a:ext uri="{FF2B5EF4-FFF2-40B4-BE49-F238E27FC236}">
                <a16:creationId xmlns:a16="http://schemas.microsoft.com/office/drawing/2014/main" id="{A16A669D-7B0A-4B7B-8F7F-5F7DF2455B00}"/>
              </a:ext>
            </a:extLst>
          </p:cNvPr>
          <p:cNvSpPr/>
          <p:nvPr/>
        </p:nvSpPr>
        <p:spPr>
          <a:xfrm>
            <a:off x="8286671" y="941690"/>
            <a:ext cx="1123800" cy="1123800"/>
          </a:xfrm>
          <a:prstGeom prst="ellipse">
            <a:avLst/>
          </a:prstGeom>
          <a:solidFill>
            <a:srgbClr val="FFFFFF"/>
          </a:solidFill>
          <a:ln w="38100" cap="flat" cmpd="sng">
            <a:solidFill>
              <a:srgbClr val="008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" name="Google Shape;861;p31">
            <a:extLst>
              <a:ext uri="{FF2B5EF4-FFF2-40B4-BE49-F238E27FC236}">
                <a16:creationId xmlns:a16="http://schemas.microsoft.com/office/drawing/2014/main" id="{53090BE2-F7F5-4CC8-840E-23A1B561ED50}"/>
              </a:ext>
            </a:extLst>
          </p:cNvPr>
          <p:cNvSpPr/>
          <p:nvPr/>
        </p:nvSpPr>
        <p:spPr>
          <a:xfrm>
            <a:off x="521533" y="1617814"/>
            <a:ext cx="5477864" cy="513782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" name="Google Shape;868;p31">
            <a:extLst>
              <a:ext uri="{FF2B5EF4-FFF2-40B4-BE49-F238E27FC236}">
                <a16:creationId xmlns:a16="http://schemas.microsoft.com/office/drawing/2014/main" id="{01B9D906-40D8-4571-A40B-5AAFF76ABBD0}"/>
              </a:ext>
            </a:extLst>
          </p:cNvPr>
          <p:cNvSpPr/>
          <p:nvPr/>
        </p:nvSpPr>
        <p:spPr>
          <a:xfrm>
            <a:off x="2729242" y="1065602"/>
            <a:ext cx="876000" cy="876000"/>
          </a:xfrm>
          <a:prstGeom prst="ellipse">
            <a:avLst/>
          </a:prstGeom>
          <a:solidFill>
            <a:srgbClr val="FFFFFF"/>
          </a:solidFill>
          <a:ln w="9525" cap="flat" cmpd="sng">
            <a:solidFill>
              <a:srgbClr val="434343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</a:t>
            </a:r>
            <a:endParaRPr kumimoji="0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" name="Google Shape;861;p31">
            <a:extLst>
              <a:ext uri="{FF2B5EF4-FFF2-40B4-BE49-F238E27FC236}">
                <a16:creationId xmlns:a16="http://schemas.microsoft.com/office/drawing/2014/main" id="{9010928D-3310-485E-A69E-D0219A5A6C97}"/>
              </a:ext>
            </a:extLst>
          </p:cNvPr>
          <p:cNvSpPr/>
          <p:nvPr/>
        </p:nvSpPr>
        <p:spPr>
          <a:xfrm>
            <a:off x="6202862" y="1617814"/>
            <a:ext cx="5477864" cy="5137827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" name="Google Shape;868;p31">
            <a:extLst>
              <a:ext uri="{FF2B5EF4-FFF2-40B4-BE49-F238E27FC236}">
                <a16:creationId xmlns:a16="http://schemas.microsoft.com/office/drawing/2014/main" id="{8330E1CC-7113-43F7-9F1E-76C26DCC4628}"/>
              </a:ext>
            </a:extLst>
          </p:cNvPr>
          <p:cNvSpPr/>
          <p:nvPr/>
        </p:nvSpPr>
        <p:spPr>
          <a:xfrm>
            <a:off x="8410571" y="1065602"/>
            <a:ext cx="876000" cy="876000"/>
          </a:xfrm>
          <a:prstGeom prst="ellipse">
            <a:avLst/>
          </a:prstGeom>
          <a:solidFill>
            <a:srgbClr val="FFFFFF"/>
          </a:solidFill>
          <a:ln w="9525" cap="flat" cmpd="sng">
            <a:solidFill>
              <a:srgbClr val="434343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4800" b="1" kern="0" dirty="0">
                <a:solidFill>
                  <a:srgbClr val="FF0000"/>
                </a:solidFill>
                <a:latin typeface="Arial"/>
                <a:cs typeface="Arial"/>
                <a:sym typeface="Arial"/>
              </a:rPr>
              <a:t>W</a:t>
            </a:r>
            <a:endParaRPr kumimoji="0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04393"/>
            <a:ext cx="12192000" cy="523875"/>
          </a:xfrm>
          <a:prstGeom prst="rect">
            <a:avLst/>
          </a:prstGeom>
          <a:solidFill>
            <a:srgbClr val="005C00"/>
          </a:solidFill>
          <a:ln>
            <a:solidFill>
              <a:srgbClr val="005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77092" y="143164"/>
            <a:ext cx="3400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solidFill>
                  <a:schemeClr val="bg1"/>
                </a:solidFill>
              </a:rPr>
              <a:t>SWOT ANALYSIS</a:t>
            </a:r>
            <a:endParaRPr lang="en-US" sz="3600" b="1">
              <a:solidFill>
                <a:schemeClr val="bg1"/>
              </a:solidFill>
            </a:endParaRPr>
          </a:p>
        </p:txBody>
      </p:sp>
      <p:pic>
        <p:nvPicPr>
          <p:cNvPr id="11" name="Picture 2" descr="https://lh3.googleusercontent.com/Fm_Y11vLjmryJHmS30xtgLEk897aLU7Iut-KwZ27_XXX6RVuUVRAveKBjmipqJ6xzr6aJc9hiecrOovP5UfsJHz8uHHTthuriC_8GEPKlAoajIT5AKbAQbg9F0EqM0h0S0Ew1ezAaBm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81" y="175999"/>
            <a:ext cx="610417" cy="580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857250" y="2065490"/>
            <a:ext cx="485775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en-US" sz="2400" smtClean="0"/>
              <a:t>Contribute </a:t>
            </a:r>
            <a:r>
              <a:rPr lang="en-US" sz="2400"/>
              <a:t>to the Vietnamese people to blow up the </a:t>
            </a:r>
            <a:r>
              <a:rPr lang="en-US" sz="2400"/>
              <a:t>Vietnamese </a:t>
            </a:r>
            <a:r>
              <a:rPr lang="en-US" sz="2400" smtClean="0"/>
              <a:t>character</a:t>
            </a:r>
          </a:p>
          <a:p>
            <a:pPr marL="285750" indent="-285750" algn="just">
              <a:buFontTx/>
              <a:buChar char="-"/>
            </a:pPr>
            <a:r>
              <a:rPr lang="en-US" sz="2400" smtClean="0"/>
              <a:t>Powerful Marketing. </a:t>
            </a:r>
            <a:endParaRPr lang="en-US" sz="2400"/>
          </a:p>
          <a:p>
            <a:pPr marL="285750" indent="-285750" algn="just">
              <a:buFontTx/>
              <a:buChar char="-"/>
            </a:pPr>
            <a:r>
              <a:rPr lang="en-US" sz="2400"/>
              <a:t>S</a:t>
            </a:r>
            <a:r>
              <a:rPr lang="en-US" sz="2400" smtClean="0"/>
              <a:t>pecial </a:t>
            </a:r>
            <a:r>
              <a:rPr lang="en-US" sz="2400"/>
              <a:t>brewing </a:t>
            </a:r>
            <a:r>
              <a:rPr lang="en-US" sz="2400" smtClean="0"/>
              <a:t>process(cold fementation)</a:t>
            </a:r>
          </a:p>
          <a:p>
            <a:pPr marL="285750" lvl="0" indent="-285750" algn="just">
              <a:buFontTx/>
              <a:buChar char="-"/>
            </a:pPr>
            <a:r>
              <a:rPr lang="en-US" sz="2400"/>
              <a:t>The price is commensurate with the quality</a:t>
            </a:r>
          </a:p>
          <a:p>
            <a:pPr marL="285750" indent="-285750" algn="just">
              <a:buFontTx/>
              <a:buChar char="-"/>
            </a:pPr>
            <a:r>
              <a:rPr lang="en-US" sz="2400"/>
              <a:t>Unique and impressive advertising and PR strategies</a:t>
            </a:r>
            <a:endParaRPr lang="en-US" sz="2400"/>
          </a:p>
        </p:txBody>
      </p:sp>
      <p:sp>
        <p:nvSpPr>
          <p:cNvPr id="12" name="TextBox 11"/>
          <p:cNvSpPr txBox="1"/>
          <p:nvPr/>
        </p:nvSpPr>
        <p:spPr>
          <a:xfrm>
            <a:off x="6657975" y="2185988"/>
            <a:ext cx="48720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en-US" sz="2400" smtClean="0"/>
              <a:t>New product, latest beer brand </a:t>
            </a:r>
            <a:r>
              <a:rPr lang="en-US" sz="2400" smtClean="0">
                <a:sym typeface="Wingdings" panose="05000000000000000000" pitchFamily="2" charset="2"/>
              </a:rPr>
              <a:t> difficult to attract consumer</a:t>
            </a:r>
          </a:p>
          <a:p>
            <a:pPr marL="285750" lvl="0" indent="-285750" algn="just">
              <a:buFontTx/>
              <a:buChar char="-"/>
            </a:pPr>
            <a:r>
              <a:rPr lang="en-US" sz="2400"/>
              <a:t>Products perceived as unhealthy</a:t>
            </a:r>
          </a:p>
          <a:p>
            <a:pPr marL="285750" indent="-285750" algn="just">
              <a:buFontTx/>
              <a:buChar char="-"/>
            </a:pPr>
            <a:endParaRPr lang="en-US" sz="2400" smtClean="0">
              <a:sym typeface="Wingdings" panose="05000000000000000000" pitchFamily="2" charset="2"/>
            </a:endParaRPr>
          </a:p>
          <a:p>
            <a:pPr marL="285750" indent="-285750" algn="just">
              <a:buFontTx/>
              <a:buChar char="-"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52591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861;p31">
            <a:extLst>
              <a:ext uri="{FF2B5EF4-FFF2-40B4-BE49-F238E27FC236}">
                <a16:creationId xmlns:a16="http://schemas.microsoft.com/office/drawing/2014/main" id="{3480850D-391B-47AD-A8E0-3B46AC6F4397}"/>
              </a:ext>
            </a:extLst>
          </p:cNvPr>
          <p:cNvSpPr/>
          <p:nvPr/>
        </p:nvSpPr>
        <p:spPr>
          <a:xfrm>
            <a:off x="521533" y="1617814"/>
            <a:ext cx="5477864" cy="513782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" name="Google Shape;862;p31">
            <a:extLst>
              <a:ext uri="{FF2B5EF4-FFF2-40B4-BE49-F238E27FC236}">
                <a16:creationId xmlns:a16="http://schemas.microsoft.com/office/drawing/2014/main" id="{94190E3C-0687-423A-91AA-245C108C4CFC}"/>
              </a:ext>
            </a:extLst>
          </p:cNvPr>
          <p:cNvSpPr/>
          <p:nvPr/>
        </p:nvSpPr>
        <p:spPr>
          <a:xfrm>
            <a:off x="2605342" y="941690"/>
            <a:ext cx="1123800" cy="1123800"/>
          </a:xfrm>
          <a:prstGeom prst="ellipse">
            <a:avLst/>
          </a:prstGeom>
          <a:solidFill>
            <a:srgbClr val="FFFFFF"/>
          </a:solidFill>
          <a:ln w="38100" cap="flat" cmpd="sng">
            <a:solidFill>
              <a:srgbClr val="2FC94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" name="Google Shape;868;p31">
            <a:extLst>
              <a:ext uri="{FF2B5EF4-FFF2-40B4-BE49-F238E27FC236}">
                <a16:creationId xmlns:a16="http://schemas.microsoft.com/office/drawing/2014/main" id="{A1420900-3E0D-4224-97CA-05405E759CE8}"/>
              </a:ext>
            </a:extLst>
          </p:cNvPr>
          <p:cNvSpPr/>
          <p:nvPr/>
        </p:nvSpPr>
        <p:spPr>
          <a:xfrm>
            <a:off x="2729242" y="1065602"/>
            <a:ext cx="876000" cy="876000"/>
          </a:xfrm>
          <a:prstGeom prst="ellipse">
            <a:avLst/>
          </a:prstGeom>
          <a:solidFill>
            <a:srgbClr val="FFFFFF"/>
          </a:solidFill>
          <a:ln w="9525" cap="flat" cmpd="sng">
            <a:solidFill>
              <a:srgbClr val="434343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4800" b="1" kern="0" dirty="0">
                <a:solidFill>
                  <a:srgbClr val="FF0000"/>
                </a:solidFill>
                <a:latin typeface="Arial"/>
                <a:cs typeface="Arial"/>
                <a:sym typeface="Arial"/>
              </a:rPr>
              <a:t>O</a:t>
            </a:r>
            <a:endParaRPr kumimoji="0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" name="Google Shape;861;p31">
            <a:extLst>
              <a:ext uri="{FF2B5EF4-FFF2-40B4-BE49-F238E27FC236}">
                <a16:creationId xmlns:a16="http://schemas.microsoft.com/office/drawing/2014/main" id="{D30A70F8-8367-4030-AD29-C4DE8B29C1E1}"/>
              </a:ext>
            </a:extLst>
          </p:cNvPr>
          <p:cNvSpPr/>
          <p:nvPr/>
        </p:nvSpPr>
        <p:spPr>
          <a:xfrm>
            <a:off x="6297364" y="1625904"/>
            <a:ext cx="5477864" cy="513782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" name="Google Shape;862;p31">
            <a:extLst>
              <a:ext uri="{FF2B5EF4-FFF2-40B4-BE49-F238E27FC236}">
                <a16:creationId xmlns:a16="http://schemas.microsoft.com/office/drawing/2014/main" id="{C01EF052-E906-41CD-96CF-86363F6A1DEF}"/>
              </a:ext>
            </a:extLst>
          </p:cNvPr>
          <p:cNvSpPr/>
          <p:nvPr/>
        </p:nvSpPr>
        <p:spPr>
          <a:xfrm>
            <a:off x="8286671" y="941690"/>
            <a:ext cx="1123800" cy="1123800"/>
          </a:xfrm>
          <a:prstGeom prst="ellipse">
            <a:avLst/>
          </a:prstGeom>
          <a:solidFill>
            <a:srgbClr val="FFFFFF"/>
          </a:solidFill>
          <a:ln w="38100" cap="flat" cmpd="sng">
            <a:solidFill>
              <a:srgbClr val="005C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7" name="Google Shape;868;p31">
            <a:extLst>
              <a:ext uri="{FF2B5EF4-FFF2-40B4-BE49-F238E27FC236}">
                <a16:creationId xmlns:a16="http://schemas.microsoft.com/office/drawing/2014/main" id="{778EE4EC-D7ED-42C4-A482-F1930B044B17}"/>
              </a:ext>
            </a:extLst>
          </p:cNvPr>
          <p:cNvSpPr/>
          <p:nvPr/>
        </p:nvSpPr>
        <p:spPr>
          <a:xfrm>
            <a:off x="8410571" y="1065602"/>
            <a:ext cx="876000" cy="876000"/>
          </a:xfrm>
          <a:prstGeom prst="ellipse">
            <a:avLst/>
          </a:prstGeom>
          <a:solidFill>
            <a:srgbClr val="FFFFFF"/>
          </a:solidFill>
          <a:ln w="9525" cap="flat" cmpd="sng">
            <a:solidFill>
              <a:srgbClr val="434343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</a:t>
            </a:r>
            <a:endParaRPr kumimoji="0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04393"/>
            <a:ext cx="12192000" cy="523875"/>
          </a:xfrm>
          <a:prstGeom prst="rect">
            <a:avLst/>
          </a:prstGeom>
          <a:solidFill>
            <a:srgbClr val="005C00"/>
          </a:solidFill>
          <a:ln>
            <a:solidFill>
              <a:srgbClr val="005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77092" y="143164"/>
            <a:ext cx="3400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solidFill>
                  <a:schemeClr val="bg1"/>
                </a:solidFill>
              </a:rPr>
              <a:t>SWOT ANALYSIS</a:t>
            </a:r>
            <a:endParaRPr lang="en-US" sz="3600" b="1">
              <a:solidFill>
                <a:schemeClr val="bg1"/>
              </a:solidFill>
            </a:endParaRPr>
          </a:p>
        </p:txBody>
      </p:sp>
      <p:pic>
        <p:nvPicPr>
          <p:cNvPr id="12" name="Picture 2" descr="https://lh3.googleusercontent.com/Fm_Y11vLjmryJHmS30xtgLEk897aLU7Iut-KwZ27_XXX6RVuUVRAveKBjmipqJ6xzr6aJc9hiecrOovP5UfsJHz8uHHTthuriC_8GEPKlAoajIT5AKbAQbg9F0EqM0h0S0Ew1ezAaBm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30" y="178258"/>
            <a:ext cx="610417" cy="580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521533" y="2284008"/>
            <a:ext cx="5477864" cy="2994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300"/>
              </a:spcAft>
              <a:buFont typeface="Calibri" panose="020F0502020204030204" pitchFamily="34" charset="0"/>
              <a:buChar char="-"/>
            </a:pPr>
            <a:r>
              <a:rPr lang="en-US" sz="2400">
                <a:ea typeface="Times New Roman" panose="02020603050405020304" pitchFamily="18" charset="0"/>
                <a:cs typeface="Times New Roman" panose="02020603050405020304" pitchFamily="18" charset="0"/>
              </a:rPr>
              <a:t>Expand </a:t>
            </a:r>
            <a:r>
              <a:rPr lang="en-US" sz="2400">
                <a:ea typeface="Times New Roman" panose="02020603050405020304" pitchFamily="18" charset="0"/>
                <a:cs typeface="Times New Roman" panose="02020603050405020304" pitchFamily="18" charset="0"/>
              </a:rPr>
              <a:t>market </a:t>
            </a:r>
            <a:r>
              <a:rPr lang="en-US" sz="2400" smtClean="0">
                <a:ea typeface="Times New Roman" panose="02020603050405020304" pitchFamily="18" charset="0"/>
                <a:cs typeface="Times New Roman" panose="02020603050405020304" pitchFamily="18" charset="0"/>
              </a:rPr>
              <a:t>segment</a:t>
            </a:r>
          </a:p>
          <a:p>
            <a:pPr marL="342900" indent="-342900">
              <a:lnSpc>
                <a:spcPct val="107000"/>
              </a:lnSpc>
              <a:spcAft>
                <a:spcPts val="300"/>
              </a:spcAft>
              <a:buFont typeface="Calibri" panose="020F0502020204030204" pitchFamily="34" charset="0"/>
              <a:buChar char="-"/>
            </a:pPr>
            <a:r>
              <a:rPr lang="en-US" sz="2400"/>
              <a:t>Expand operations in emerging market and </a:t>
            </a:r>
            <a:r>
              <a:rPr lang="en-US" sz="2400"/>
              <a:t>rural </a:t>
            </a:r>
            <a:r>
              <a:rPr lang="en-US" sz="2400" smtClean="0"/>
              <a:t>areas</a:t>
            </a:r>
            <a:endParaRPr lang="en-US" sz="240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300"/>
              </a:spcAft>
              <a:buFont typeface="Calibri" panose="020F0502020204030204" pitchFamily="34" charset="0"/>
              <a:buChar char="-"/>
            </a:pPr>
            <a:r>
              <a:rPr lang="en-US" sz="2400">
                <a:ea typeface="Times New Roman" panose="02020603050405020304" pitchFamily="18" charset="0"/>
                <a:cs typeface="Times New Roman" panose="02020603050405020304" pitchFamily="18" charset="0"/>
              </a:rPr>
              <a:t>Advance supply </a:t>
            </a:r>
            <a:r>
              <a:rPr lang="en-US" sz="2400">
                <a:ea typeface="Times New Roman" panose="02020603050405020304" pitchFamily="18" charset="0"/>
                <a:cs typeface="Times New Roman" panose="02020603050405020304" pitchFamily="18" charset="0"/>
              </a:rPr>
              <a:t>chain </a:t>
            </a:r>
            <a:r>
              <a:rPr lang="en-US" sz="2400" smtClean="0">
                <a:ea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</a:p>
          <a:p>
            <a:pPr marL="342900" indent="-342900">
              <a:lnSpc>
                <a:spcPct val="107000"/>
              </a:lnSpc>
              <a:spcAft>
                <a:spcPts val="300"/>
              </a:spcAft>
              <a:buFont typeface="Calibri" panose="020F0502020204030204" pitchFamily="34" charset="0"/>
              <a:buChar char="-"/>
            </a:pPr>
            <a:r>
              <a:rPr lang="en-US" sz="2400"/>
              <a:t>Expand new distribution channels: e-commerce</a:t>
            </a:r>
          </a:p>
          <a:p>
            <a:pPr marL="342900" lvl="0" indent="-342900">
              <a:lnSpc>
                <a:spcPct val="107000"/>
              </a:lnSpc>
              <a:spcAft>
                <a:spcPts val="300"/>
              </a:spcAft>
              <a:buFont typeface="Calibri" panose="020F0502020204030204" pitchFamily="34" charset="0"/>
              <a:buChar char="-"/>
            </a:pPr>
            <a:r>
              <a:rPr lang="en-US" sz="2400"/>
              <a:t>Customer demands increase everyday </a:t>
            </a:r>
            <a:endParaRPr lang="en-US" sz="24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197141" y="2106650"/>
            <a:ext cx="5380343" cy="3558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300"/>
              </a:spcAft>
              <a:buFont typeface="Calibri" panose="020F0502020204030204" pitchFamily="34" charset="0"/>
              <a:buChar char="-"/>
            </a:pPr>
            <a:r>
              <a:rPr lang="en-US" sz="2400">
                <a:ea typeface="Times New Roman" panose="02020603050405020304" pitchFamily="18" charset="0"/>
                <a:cs typeface="Times New Roman" panose="02020603050405020304" pitchFamily="18" charset="0"/>
              </a:rPr>
              <a:t>Fierce competition &amp; threat </a:t>
            </a:r>
            <a:r>
              <a:rPr lang="en-US" sz="2400">
                <a:ea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400" smtClean="0">
                <a:ea typeface="Times New Roman" panose="02020603050405020304" pitchFamily="18" charset="0"/>
                <a:cs typeface="Times New Roman" panose="02020603050405020304" pitchFamily="18" charset="0"/>
              </a:rPr>
              <a:t>substitute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en-US" sz="2400"/>
              <a:t>Carlsberg - Danish brewery (Hue brewery): Huda (Central and </a:t>
            </a:r>
            <a:r>
              <a:rPr lang="en-US" sz="2400"/>
              <a:t>Northern </a:t>
            </a:r>
            <a:r>
              <a:rPr lang="en-US" sz="2400" smtClean="0"/>
              <a:t>Vietnam)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en-US" sz="2400" smtClean="0"/>
              <a:t>Habeco </a:t>
            </a:r>
            <a:r>
              <a:rPr lang="en-US" sz="2400"/>
              <a:t>(</a:t>
            </a:r>
            <a:r>
              <a:rPr lang="en-US" sz="2400"/>
              <a:t>Northern </a:t>
            </a:r>
            <a:r>
              <a:rPr lang="en-US" sz="2400" smtClean="0"/>
              <a:t>VietNam)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en-US" sz="2400" smtClean="0"/>
              <a:t>Sabeco </a:t>
            </a:r>
            <a:r>
              <a:rPr lang="en-US" sz="2400"/>
              <a:t>(Southern </a:t>
            </a:r>
            <a:r>
              <a:rPr lang="en-US" sz="2400"/>
              <a:t>Vietnam</a:t>
            </a:r>
            <a:r>
              <a:rPr lang="en-US" sz="2400" smtClean="0"/>
              <a:t>)</a:t>
            </a:r>
            <a:endParaRPr lang="en-US" sz="240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300"/>
              </a:spcAft>
              <a:buFont typeface="Calibri" panose="020F0502020204030204" pitchFamily="34" charset="0"/>
              <a:buChar char="-"/>
            </a:pPr>
            <a:r>
              <a:rPr lang="en-US" sz="2400">
                <a:ea typeface="Times New Roman" panose="02020603050405020304" pitchFamily="18" charset="0"/>
                <a:cs typeface="Times New Roman" panose="02020603050405020304" pitchFamily="18" charset="0"/>
              </a:rPr>
              <a:t>Uneffective technology adoption &amp; digital </a:t>
            </a:r>
            <a:r>
              <a:rPr lang="en-US" sz="2400">
                <a:ea typeface="Times New Roman" panose="02020603050405020304" pitchFamily="18" charset="0"/>
                <a:cs typeface="Times New Roman" panose="02020603050405020304" pitchFamily="18" charset="0"/>
              </a:rPr>
              <a:t>talent </a:t>
            </a:r>
            <a:r>
              <a:rPr lang="en-US" sz="2400" smtClean="0">
                <a:ea typeface="Times New Roman" panose="02020603050405020304" pitchFamily="18" charset="0"/>
                <a:cs typeface="Times New Roman" panose="02020603050405020304" pitchFamily="18" charset="0"/>
              </a:rPr>
              <a:t>shortage</a:t>
            </a:r>
            <a:endParaRPr lang="en-US" sz="24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62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09575"/>
            <a:ext cx="12192000" cy="523875"/>
          </a:xfrm>
          <a:prstGeom prst="rect">
            <a:avLst/>
          </a:prstGeom>
          <a:solidFill>
            <a:srgbClr val="005C00"/>
          </a:solidFill>
          <a:ln>
            <a:solidFill>
              <a:srgbClr val="005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77092" y="348346"/>
            <a:ext cx="49125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solidFill>
                  <a:schemeClr val="bg1"/>
                </a:solidFill>
              </a:rPr>
              <a:t>ACTION PLAN</a:t>
            </a:r>
            <a:endParaRPr lang="en-US" sz="3600" b="1">
              <a:solidFill>
                <a:schemeClr val="bg1"/>
              </a:solidFill>
            </a:endParaRPr>
          </a:p>
        </p:txBody>
      </p:sp>
      <p:sp>
        <p:nvSpPr>
          <p:cNvPr id="9" name="Google Shape;706;p47"/>
          <p:cNvSpPr txBox="1">
            <a:spLocks noGrp="1"/>
          </p:cNvSpPr>
          <p:nvPr>
            <p:ph type="sldNum" idx="12"/>
          </p:nvPr>
        </p:nvSpPr>
        <p:spPr>
          <a:xfrm>
            <a:off x="11584400" y="6250333"/>
            <a:ext cx="607600" cy="607600"/>
          </a:xfrm>
          <a:prstGeom prst="rect">
            <a:avLst/>
          </a:prstGeom>
        </p:spPr>
        <p:txBody>
          <a:bodyPr spcFirstLastPara="1" vert="horz" wrap="square" lIns="0" tIns="0" rIns="0" bIns="0" rtlCol="0" anchor="ctr" anchorCtr="0">
            <a:noAutofit/>
          </a:bodyPr>
          <a:lstStyle/>
          <a:p>
            <a:pPr algn="ctr"/>
            <a:r>
              <a:rPr lang="en" smtClean="0"/>
              <a:t>2</a:t>
            </a:r>
            <a:endParaRPr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A17C5B2-9EB6-4A16-B2FE-B830C45CE154}"/>
              </a:ext>
            </a:extLst>
          </p:cNvPr>
          <p:cNvGrpSpPr/>
          <p:nvPr/>
        </p:nvGrpSpPr>
        <p:grpSpPr>
          <a:xfrm>
            <a:off x="11641639" y="409509"/>
            <a:ext cx="483686" cy="471050"/>
            <a:chOff x="7981066" y="2575110"/>
            <a:chExt cx="1017088" cy="1215057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12" name="Freeform: Shape 3">
              <a:extLst>
                <a:ext uri="{FF2B5EF4-FFF2-40B4-BE49-F238E27FC236}">
                  <a16:creationId xmlns:a16="http://schemas.microsoft.com/office/drawing/2014/main" id="{5525E0F4-B1F5-4E04-95D8-A3022DA3D79B}"/>
                </a:ext>
              </a:extLst>
            </p:cNvPr>
            <p:cNvSpPr/>
            <p:nvPr/>
          </p:nvSpPr>
          <p:spPr>
            <a:xfrm>
              <a:off x="7981066" y="2811194"/>
              <a:ext cx="1017088" cy="978973"/>
            </a:xfrm>
            <a:custGeom>
              <a:avLst/>
              <a:gdLst>
                <a:gd name="connsiteX0" fmla="*/ 1708938 w 2163080"/>
                <a:gd name="connsiteY0" fmla="*/ 2004560 h 2082019"/>
                <a:gd name="connsiteX1" fmla="*/ 1708938 w 2163080"/>
                <a:gd name="connsiteY1" fmla="*/ 2044384 h 2082019"/>
                <a:gd name="connsiteX2" fmla="*/ 2059441 w 2163080"/>
                <a:gd name="connsiteY2" fmla="*/ 2044384 h 2082019"/>
                <a:gd name="connsiteX3" fmla="*/ 2059441 w 2163080"/>
                <a:gd name="connsiteY3" fmla="*/ 2004560 h 2082019"/>
                <a:gd name="connsiteX4" fmla="*/ 1293406 w 2163080"/>
                <a:gd name="connsiteY4" fmla="*/ 2004560 h 2082019"/>
                <a:gd name="connsiteX5" fmla="*/ 1293406 w 2163080"/>
                <a:gd name="connsiteY5" fmla="*/ 2044384 h 2082019"/>
                <a:gd name="connsiteX6" fmla="*/ 1643909 w 2163080"/>
                <a:gd name="connsiteY6" fmla="*/ 2044384 h 2082019"/>
                <a:gd name="connsiteX7" fmla="*/ 1643909 w 2163080"/>
                <a:gd name="connsiteY7" fmla="*/ 2004560 h 2082019"/>
                <a:gd name="connsiteX8" fmla="*/ 1708938 w 2163080"/>
                <a:gd name="connsiteY8" fmla="*/ 1943463 h 2082019"/>
                <a:gd name="connsiteX9" fmla="*/ 1708938 w 2163080"/>
                <a:gd name="connsiteY9" fmla="*/ 1983287 h 2082019"/>
                <a:gd name="connsiteX10" fmla="*/ 2059441 w 2163080"/>
                <a:gd name="connsiteY10" fmla="*/ 1983287 h 2082019"/>
                <a:gd name="connsiteX11" fmla="*/ 2059441 w 2163080"/>
                <a:gd name="connsiteY11" fmla="*/ 1943463 h 2082019"/>
                <a:gd name="connsiteX12" fmla="*/ 1293406 w 2163080"/>
                <a:gd name="connsiteY12" fmla="*/ 1943463 h 2082019"/>
                <a:gd name="connsiteX13" fmla="*/ 1293406 w 2163080"/>
                <a:gd name="connsiteY13" fmla="*/ 1983287 h 2082019"/>
                <a:gd name="connsiteX14" fmla="*/ 1643909 w 2163080"/>
                <a:gd name="connsiteY14" fmla="*/ 1983287 h 2082019"/>
                <a:gd name="connsiteX15" fmla="*/ 1643909 w 2163080"/>
                <a:gd name="connsiteY15" fmla="*/ 1943463 h 2082019"/>
                <a:gd name="connsiteX16" fmla="*/ 1708938 w 2163080"/>
                <a:gd name="connsiteY16" fmla="*/ 1882367 h 2082019"/>
                <a:gd name="connsiteX17" fmla="*/ 1708938 w 2163080"/>
                <a:gd name="connsiteY17" fmla="*/ 1922191 h 2082019"/>
                <a:gd name="connsiteX18" fmla="*/ 2059441 w 2163080"/>
                <a:gd name="connsiteY18" fmla="*/ 1922191 h 2082019"/>
                <a:gd name="connsiteX19" fmla="*/ 2059441 w 2163080"/>
                <a:gd name="connsiteY19" fmla="*/ 1882367 h 2082019"/>
                <a:gd name="connsiteX20" fmla="*/ 1293406 w 2163080"/>
                <a:gd name="connsiteY20" fmla="*/ 1882367 h 2082019"/>
                <a:gd name="connsiteX21" fmla="*/ 1293406 w 2163080"/>
                <a:gd name="connsiteY21" fmla="*/ 1922191 h 2082019"/>
                <a:gd name="connsiteX22" fmla="*/ 1643909 w 2163080"/>
                <a:gd name="connsiteY22" fmla="*/ 1922191 h 2082019"/>
                <a:gd name="connsiteX23" fmla="*/ 1643909 w 2163080"/>
                <a:gd name="connsiteY23" fmla="*/ 1882367 h 2082019"/>
                <a:gd name="connsiteX24" fmla="*/ 1024178 w 2163080"/>
                <a:gd name="connsiteY24" fmla="*/ 1873675 h 2082019"/>
                <a:gd name="connsiteX25" fmla="*/ 1024178 w 2163080"/>
                <a:gd name="connsiteY25" fmla="*/ 1939321 h 2082019"/>
                <a:gd name="connsiteX26" fmla="*/ 1122274 w 2163080"/>
                <a:gd name="connsiteY26" fmla="*/ 1939321 h 2082019"/>
                <a:gd name="connsiteX27" fmla="*/ 1122274 w 2163080"/>
                <a:gd name="connsiteY27" fmla="*/ 1873675 h 2082019"/>
                <a:gd name="connsiteX28" fmla="*/ 840577 w 2163080"/>
                <a:gd name="connsiteY28" fmla="*/ 1873675 h 2082019"/>
                <a:gd name="connsiteX29" fmla="*/ 840577 w 2163080"/>
                <a:gd name="connsiteY29" fmla="*/ 1939321 h 2082019"/>
                <a:gd name="connsiteX30" fmla="*/ 938673 w 2163080"/>
                <a:gd name="connsiteY30" fmla="*/ 1939321 h 2082019"/>
                <a:gd name="connsiteX31" fmla="*/ 938673 w 2163080"/>
                <a:gd name="connsiteY31" fmla="*/ 1873675 h 2082019"/>
                <a:gd name="connsiteX32" fmla="*/ 656977 w 2163080"/>
                <a:gd name="connsiteY32" fmla="*/ 1873675 h 2082019"/>
                <a:gd name="connsiteX33" fmla="*/ 656977 w 2163080"/>
                <a:gd name="connsiteY33" fmla="*/ 1939321 h 2082019"/>
                <a:gd name="connsiteX34" fmla="*/ 755073 w 2163080"/>
                <a:gd name="connsiteY34" fmla="*/ 1939321 h 2082019"/>
                <a:gd name="connsiteX35" fmla="*/ 755073 w 2163080"/>
                <a:gd name="connsiteY35" fmla="*/ 1873675 h 2082019"/>
                <a:gd name="connsiteX36" fmla="*/ 1708938 w 2163080"/>
                <a:gd name="connsiteY36" fmla="*/ 1821270 h 2082019"/>
                <a:gd name="connsiteX37" fmla="*/ 1708938 w 2163080"/>
                <a:gd name="connsiteY37" fmla="*/ 1861094 h 2082019"/>
                <a:gd name="connsiteX38" fmla="*/ 2059441 w 2163080"/>
                <a:gd name="connsiteY38" fmla="*/ 1861094 h 2082019"/>
                <a:gd name="connsiteX39" fmla="*/ 2059441 w 2163080"/>
                <a:gd name="connsiteY39" fmla="*/ 1821270 h 2082019"/>
                <a:gd name="connsiteX40" fmla="*/ 1293406 w 2163080"/>
                <a:gd name="connsiteY40" fmla="*/ 1821270 h 2082019"/>
                <a:gd name="connsiteX41" fmla="*/ 1293406 w 2163080"/>
                <a:gd name="connsiteY41" fmla="*/ 1861094 h 2082019"/>
                <a:gd name="connsiteX42" fmla="*/ 1643909 w 2163080"/>
                <a:gd name="connsiteY42" fmla="*/ 1861094 h 2082019"/>
                <a:gd name="connsiteX43" fmla="*/ 1643909 w 2163080"/>
                <a:gd name="connsiteY43" fmla="*/ 1821270 h 2082019"/>
                <a:gd name="connsiteX44" fmla="*/ 1024178 w 2163080"/>
                <a:gd name="connsiteY44" fmla="*/ 1737466 h 2082019"/>
                <a:gd name="connsiteX45" fmla="*/ 1024178 w 2163080"/>
                <a:gd name="connsiteY45" fmla="*/ 1803112 h 2082019"/>
                <a:gd name="connsiteX46" fmla="*/ 1122274 w 2163080"/>
                <a:gd name="connsiteY46" fmla="*/ 1803112 h 2082019"/>
                <a:gd name="connsiteX47" fmla="*/ 1122274 w 2163080"/>
                <a:gd name="connsiteY47" fmla="*/ 1737466 h 2082019"/>
                <a:gd name="connsiteX48" fmla="*/ 840577 w 2163080"/>
                <a:gd name="connsiteY48" fmla="*/ 1737466 h 2082019"/>
                <a:gd name="connsiteX49" fmla="*/ 840577 w 2163080"/>
                <a:gd name="connsiteY49" fmla="*/ 1803112 h 2082019"/>
                <a:gd name="connsiteX50" fmla="*/ 938673 w 2163080"/>
                <a:gd name="connsiteY50" fmla="*/ 1803112 h 2082019"/>
                <a:gd name="connsiteX51" fmla="*/ 938673 w 2163080"/>
                <a:gd name="connsiteY51" fmla="*/ 1737466 h 2082019"/>
                <a:gd name="connsiteX52" fmla="*/ 656977 w 2163080"/>
                <a:gd name="connsiteY52" fmla="*/ 1737466 h 2082019"/>
                <a:gd name="connsiteX53" fmla="*/ 656977 w 2163080"/>
                <a:gd name="connsiteY53" fmla="*/ 1803112 h 2082019"/>
                <a:gd name="connsiteX54" fmla="*/ 755073 w 2163080"/>
                <a:gd name="connsiteY54" fmla="*/ 1803112 h 2082019"/>
                <a:gd name="connsiteX55" fmla="*/ 755073 w 2163080"/>
                <a:gd name="connsiteY55" fmla="*/ 1737466 h 2082019"/>
                <a:gd name="connsiteX56" fmla="*/ 1024178 w 2163080"/>
                <a:gd name="connsiteY56" fmla="*/ 1601257 h 2082019"/>
                <a:gd name="connsiteX57" fmla="*/ 1024178 w 2163080"/>
                <a:gd name="connsiteY57" fmla="*/ 1666903 h 2082019"/>
                <a:gd name="connsiteX58" fmla="*/ 1122274 w 2163080"/>
                <a:gd name="connsiteY58" fmla="*/ 1666903 h 2082019"/>
                <a:gd name="connsiteX59" fmla="*/ 1122274 w 2163080"/>
                <a:gd name="connsiteY59" fmla="*/ 1601257 h 2082019"/>
                <a:gd name="connsiteX60" fmla="*/ 840577 w 2163080"/>
                <a:gd name="connsiteY60" fmla="*/ 1601257 h 2082019"/>
                <a:gd name="connsiteX61" fmla="*/ 840577 w 2163080"/>
                <a:gd name="connsiteY61" fmla="*/ 1666903 h 2082019"/>
                <a:gd name="connsiteX62" fmla="*/ 938673 w 2163080"/>
                <a:gd name="connsiteY62" fmla="*/ 1666903 h 2082019"/>
                <a:gd name="connsiteX63" fmla="*/ 938673 w 2163080"/>
                <a:gd name="connsiteY63" fmla="*/ 1601257 h 2082019"/>
                <a:gd name="connsiteX64" fmla="*/ 656977 w 2163080"/>
                <a:gd name="connsiteY64" fmla="*/ 1601257 h 2082019"/>
                <a:gd name="connsiteX65" fmla="*/ 656977 w 2163080"/>
                <a:gd name="connsiteY65" fmla="*/ 1666903 h 2082019"/>
                <a:gd name="connsiteX66" fmla="*/ 755073 w 2163080"/>
                <a:gd name="connsiteY66" fmla="*/ 1666903 h 2082019"/>
                <a:gd name="connsiteX67" fmla="*/ 755073 w 2163080"/>
                <a:gd name="connsiteY67" fmla="*/ 1601257 h 2082019"/>
                <a:gd name="connsiteX68" fmla="*/ 1949811 w 2163080"/>
                <a:gd name="connsiteY68" fmla="*/ 1437108 h 2082019"/>
                <a:gd name="connsiteX69" fmla="*/ 1949811 w 2163080"/>
                <a:gd name="connsiteY69" fmla="*/ 1502754 h 2082019"/>
                <a:gd name="connsiteX70" fmla="*/ 2047907 w 2163080"/>
                <a:gd name="connsiteY70" fmla="*/ 1502754 h 2082019"/>
                <a:gd name="connsiteX71" fmla="*/ 2047907 w 2163080"/>
                <a:gd name="connsiteY71" fmla="*/ 1437108 h 2082019"/>
                <a:gd name="connsiteX72" fmla="*/ 1766210 w 2163080"/>
                <a:gd name="connsiteY72" fmla="*/ 1437108 h 2082019"/>
                <a:gd name="connsiteX73" fmla="*/ 1766210 w 2163080"/>
                <a:gd name="connsiteY73" fmla="*/ 1502754 h 2082019"/>
                <a:gd name="connsiteX74" fmla="*/ 1864306 w 2163080"/>
                <a:gd name="connsiteY74" fmla="*/ 1502754 h 2082019"/>
                <a:gd name="connsiteX75" fmla="*/ 1864306 w 2163080"/>
                <a:gd name="connsiteY75" fmla="*/ 1437108 h 2082019"/>
                <a:gd name="connsiteX76" fmla="*/ 1582610 w 2163080"/>
                <a:gd name="connsiteY76" fmla="*/ 1437108 h 2082019"/>
                <a:gd name="connsiteX77" fmla="*/ 1582610 w 2163080"/>
                <a:gd name="connsiteY77" fmla="*/ 1502754 h 2082019"/>
                <a:gd name="connsiteX78" fmla="*/ 1680706 w 2163080"/>
                <a:gd name="connsiteY78" fmla="*/ 1502754 h 2082019"/>
                <a:gd name="connsiteX79" fmla="*/ 1680706 w 2163080"/>
                <a:gd name="connsiteY79" fmla="*/ 1437108 h 2082019"/>
                <a:gd name="connsiteX80" fmla="*/ 1386037 w 2163080"/>
                <a:gd name="connsiteY80" fmla="*/ 1437108 h 2082019"/>
                <a:gd name="connsiteX81" fmla="*/ 1386037 w 2163080"/>
                <a:gd name="connsiteY81" fmla="*/ 1502754 h 2082019"/>
                <a:gd name="connsiteX82" fmla="*/ 1484133 w 2163080"/>
                <a:gd name="connsiteY82" fmla="*/ 1502754 h 2082019"/>
                <a:gd name="connsiteX83" fmla="*/ 1484133 w 2163080"/>
                <a:gd name="connsiteY83" fmla="*/ 1437108 h 2082019"/>
                <a:gd name="connsiteX84" fmla="*/ 1202437 w 2163080"/>
                <a:gd name="connsiteY84" fmla="*/ 1437108 h 2082019"/>
                <a:gd name="connsiteX85" fmla="*/ 1202437 w 2163080"/>
                <a:gd name="connsiteY85" fmla="*/ 1502754 h 2082019"/>
                <a:gd name="connsiteX86" fmla="*/ 1300533 w 2163080"/>
                <a:gd name="connsiteY86" fmla="*/ 1502754 h 2082019"/>
                <a:gd name="connsiteX87" fmla="*/ 1300533 w 2163080"/>
                <a:gd name="connsiteY87" fmla="*/ 1437108 h 2082019"/>
                <a:gd name="connsiteX88" fmla="*/ 1024178 w 2163080"/>
                <a:gd name="connsiteY88" fmla="*/ 1437108 h 2082019"/>
                <a:gd name="connsiteX89" fmla="*/ 1024178 w 2163080"/>
                <a:gd name="connsiteY89" fmla="*/ 1502754 h 2082019"/>
                <a:gd name="connsiteX90" fmla="*/ 1122274 w 2163080"/>
                <a:gd name="connsiteY90" fmla="*/ 1502754 h 2082019"/>
                <a:gd name="connsiteX91" fmla="*/ 1122274 w 2163080"/>
                <a:gd name="connsiteY91" fmla="*/ 1437108 h 2082019"/>
                <a:gd name="connsiteX92" fmla="*/ 840577 w 2163080"/>
                <a:gd name="connsiteY92" fmla="*/ 1437108 h 2082019"/>
                <a:gd name="connsiteX93" fmla="*/ 840577 w 2163080"/>
                <a:gd name="connsiteY93" fmla="*/ 1502754 h 2082019"/>
                <a:gd name="connsiteX94" fmla="*/ 938673 w 2163080"/>
                <a:gd name="connsiteY94" fmla="*/ 1502754 h 2082019"/>
                <a:gd name="connsiteX95" fmla="*/ 938673 w 2163080"/>
                <a:gd name="connsiteY95" fmla="*/ 1437108 h 2082019"/>
                <a:gd name="connsiteX96" fmla="*/ 656977 w 2163080"/>
                <a:gd name="connsiteY96" fmla="*/ 1437108 h 2082019"/>
                <a:gd name="connsiteX97" fmla="*/ 656977 w 2163080"/>
                <a:gd name="connsiteY97" fmla="*/ 1502754 h 2082019"/>
                <a:gd name="connsiteX98" fmla="*/ 755073 w 2163080"/>
                <a:gd name="connsiteY98" fmla="*/ 1502754 h 2082019"/>
                <a:gd name="connsiteX99" fmla="*/ 755073 w 2163080"/>
                <a:gd name="connsiteY99" fmla="*/ 1437108 h 2082019"/>
                <a:gd name="connsiteX100" fmla="*/ 1037978 w 2163080"/>
                <a:gd name="connsiteY100" fmla="*/ 331011 h 2082019"/>
                <a:gd name="connsiteX101" fmla="*/ 1037978 w 2163080"/>
                <a:gd name="connsiteY101" fmla="*/ 465308 h 2082019"/>
                <a:gd name="connsiteX102" fmla="*/ 1059098 w 2163080"/>
                <a:gd name="connsiteY102" fmla="*/ 468502 h 2082019"/>
                <a:gd name="connsiteX103" fmla="*/ 1162875 w 2163080"/>
                <a:gd name="connsiteY103" fmla="*/ 562591 h 2082019"/>
                <a:gd name="connsiteX104" fmla="*/ 1173239 w 2163080"/>
                <a:gd name="connsiteY104" fmla="*/ 613926 h 2082019"/>
                <a:gd name="connsiteX105" fmla="*/ 1175942 w 2163080"/>
                <a:gd name="connsiteY105" fmla="*/ 613926 h 2082019"/>
                <a:gd name="connsiteX106" fmla="*/ 1175942 w 2163080"/>
                <a:gd name="connsiteY106" fmla="*/ 627317 h 2082019"/>
                <a:gd name="connsiteX107" fmla="*/ 1175943 w 2163080"/>
                <a:gd name="connsiteY107" fmla="*/ 627321 h 2082019"/>
                <a:gd name="connsiteX108" fmla="*/ 1175942 w 2163080"/>
                <a:gd name="connsiteY108" fmla="*/ 1063497 h 2082019"/>
                <a:gd name="connsiteX109" fmla="*/ 1283069 w 2163080"/>
                <a:gd name="connsiteY109" fmla="*/ 1063497 h 2082019"/>
                <a:gd name="connsiteX110" fmla="*/ 1283069 w 2163080"/>
                <a:gd name="connsiteY110" fmla="*/ 627216 h 2082019"/>
                <a:gd name="connsiteX111" fmla="*/ 1384635 w 2163080"/>
                <a:gd name="connsiteY111" fmla="*/ 473988 h 2082019"/>
                <a:gd name="connsiteX112" fmla="*/ 1437863 w 2163080"/>
                <a:gd name="connsiteY112" fmla="*/ 463242 h 2082019"/>
                <a:gd name="connsiteX113" fmla="*/ 1437863 w 2163080"/>
                <a:gd name="connsiteY113" fmla="*/ 331011 h 2082019"/>
                <a:gd name="connsiteX114" fmla="*/ 785279 w 2163080"/>
                <a:gd name="connsiteY114" fmla="*/ 331011 h 2082019"/>
                <a:gd name="connsiteX115" fmla="*/ 785279 w 2163080"/>
                <a:gd name="connsiteY115" fmla="*/ 1063497 h 2082019"/>
                <a:gd name="connsiteX116" fmla="*/ 843351 w 2163080"/>
                <a:gd name="connsiteY116" fmla="*/ 1063497 h 2082019"/>
                <a:gd name="connsiteX117" fmla="*/ 843351 w 2163080"/>
                <a:gd name="connsiteY117" fmla="*/ 627321 h 2082019"/>
                <a:gd name="connsiteX118" fmla="*/ 944917 w 2163080"/>
                <a:gd name="connsiteY118" fmla="*/ 474094 h 2082019"/>
                <a:gd name="connsiteX119" fmla="*/ 996379 w 2163080"/>
                <a:gd name="connsiteY119" fmla="*/ 463704 h 2082019"/>
                <a:gd name="connsiteX120" fmla="*/ 996379 w 2163080"/>
                <a:gd name="connsiteY120" fmla="*/ 331011 h 2082019"/>
                <a:gd name="connsiteX121" fmla="*/ 683756 w 2163080"/>
                <a:gd name="connsiteY121" fmla="*/ 0 h 2082019"/>
                <a:gd name="connsiteX122" fmla="*/ 785279 w 2163080"/>
                <a:gd name="connsiteY122" fmla="*/ 0 h 2082019"/>
                <a:gd name="connsiteX123" fmla="*/ 785279 w 2163080"/>
                <a:gd name="connsiteY123" fmla="*/ 1 h 2082019"/>
                <a:gd name="connsiteX124" fmla="*/ 785279 w 2163080"/>
                <a:gd name="connsiteY124" fmla="*/ 150699 h 2082019"/>
                <a:gd name="connsiteX125" fmla="*/ 785279 w 2163080"/>
                <a:gd name="connsiteY125" fmla="*/ 150703 h 2082019"/>
                <a:gd name="connsiteX126" fmla="*/ 785279 w 2163080"/>
                <a:gd name="connsiteY126" fmla="*/ 185573 h 2082019"/>
                <a:gd name="connsiteX127" fmla="*/ 785279 w 2163080"/>
                <a:gd name="connsiteY127" fmla="*/ 268612 h 2082019"/>
                <a:gd name="connsiteX128" fmla="*/ 1437863 w 2163080"/>
                <a:gd name="connsiteY128" fmla="*/ 268612 h 2082019"/>
                <a:gd name="connsiteX129" fmla="*/ 1437863 w 2163080"/>
                <a:gd name="connsiteY129" fmla="*/ 268180 h 2082019"/>
                <a:gd name="connsiteX130" fmla="*/ 1479462 w 2163080"/>
                <a:gd name="connsiteY130" fmla="*/ 268180 h 2082019"/>
                <a:gd name="connsiteX131" fmla="*/ 1479462 w 2163080"/>
                <a:gd name="connsiteY131" fmla="*/ 466997 h 2082019"/>
                <a:gd name="connsiteX132" fmla="*/ 1514095 w 2163080"/>
                <a:gd name="connsiteY132" fmla="*/ 473988 h 2082019"/>
                <a:gd name="connsiteX133" fmla="*/ 1608185 w 2163080"/>
                <a:gd name="connsiteY133" fmla="*/ 577765 h 2082019"/>
                <a:gd name="connsiteX134" fmla="*/ 1613636 w 2163080"/>
                <a:gd name="connsiteY134" fmla="*/ 613821 h 2082019"/>
                <a:gd name="connsiteX135" fmla="*/ 1615660 w 2163080"/>
                <a:gd name="connsiteY135" fmla="*/ 613821 h 2082019"/>
                <a:gd name="connsiteX136" fmla="*/ 1615660 w 2163080"/>
                <a:gd name="connsiteY136" fmla="*/ 627210 h 2082019"/>
                <a:gd name="connsiteX137" fmla="*/ 1615661 w 2163080"/>
                <a:gd name="connsiteY137" fmla="*/ 627216 h 2082019"/>
                <a:gd name="connsiteX138" fmla="*/ 1615660 w 2163080"/>
                <a:gd name="connsiteY138" fmla="*/ 1063497 h 2082019"/>
                <a:gd name="connsiteX139" fmla="*/ 2163080 w 2163080"/>
                <a:gd name="connsiteY139" fmla="*/ 1063497 h 2082019"/>
                <a:gd name="connsiteX140" fmla="*/ 2163080 w 2163080"/>
                <a:gd name="connsiteY140" fmla="*/ 1184656 h 2082019"/>
                <a:gd name="connsiteX141" fmla="*/ 2163080 w 2163080"/>
                <a:gd name="connsiteY141" fmla="*/ 1530190 h 2082019"/>
                <a:gd name="connsiteX142" fmla="*/ 2163080 w 2163080"/>
                <a:gd name="connsiteY142" fmla="*/ 2078653 h 2082019"/>
                <a:gd name="connsiteX143" fmla="*/ 2163080 w 2163080"/>
                <a:gd name="connsiteY143" fmla="*/ 2082019 h 2082019"/>
                <a:gd name="connsiteX144" fmla="*/ 499194 w 2163080"/>
                <a:gd name="connsiteY144" fmla="*/ 2082019 h 2082019"/>
                <a:gd name="connsiteX145" fmla="*/ 499105 w 2163080"/>
                <a:gd name="connsiteY145" fmla="*/ 2082019 h 2082019"/>
                <a:gd name="connsiteX146" fmla="*/ 421721 w 2163080"/>
                <a:gd name="connsiteY146" fmla="*/ 2082019 h 2082019"/>
                <a:gd name="connsiteX147" fmla="*/ 421721 w 2163080"/>
                <a:gd name="connsiteY147" fmla="*/ 1864776 h 2082019"/>
                <a:gd name="connsiteX148" fmla="*/ 327071 w 2163080"/>
                <a:gd name="connsiteY148" fmla="*/ 1864776 h 2082019"/>
                <a:gd name="connsiteX149" fmla="*/ 327071 w 2163080"/>
                <a:gd name="connsiteY149" fmla="*/ 2082019 h 2082019"/>
                <a:gd name="connsiteX150" fmla="*/ 249597 w 2163080"/>
                <a:gd name="connsiteY150" fmla="*/ 2082019 h 2082019"/>
                <a:gd name="connsiteX151" fmla="*/ 249597 w 2163080"/>
                <a:gd name="connsiteY151" fmla="*/ 2082018 h 2082019"/>
                <a:gd name="connsiteX152" fmla="*/ 163326 w 2163080"/>
                <a:gd name="connsiteY152" fmla="*/ 2082018 h 2082019"/>
                <a:gd name="connsiteX153" fmla="*/ 163326 w 2163080"/>
                <a:gd name="connsiteY153" fmla="*/ 1864776 h 2082019"/>
                <a:gd name="connsiteX154" fmla="*/ 68676 w 2163080"/>
                <a:gd name="connsiteY154" fmla="*/ 1864776 h 2082019"/>
                <a:gd name="connsiteX155" fmla="*/ 68676 w 2163080"/>
                <a:gd name="connsiteY155" fmla="*/ 2082018 h 2082019"/>
                <a:gd name="connsiteX156" fmla="*/ 0 w 2163080"/>
                <a:gd name="connsiteY156" fmla="*/ 2082018 h 2082019"/>
                <a:gd name="connsiteX157" fmla="*/ 0 w 2163080"/>
                <a:gd name="connsiteY157" fmla="*/ 1070653 h 2082019"/>
                <a:gd name="connsiteX158" fmla="*/ 0 w 2163080"/>
                <a:gd name="connsiteY158" fmla="*/ 957871 h 2082019"/>
                <a:gd name="connsiteX159" fmla="*/ 0 w 2163080"/>
                <a:gd name="connsiteY159" fmla="*/ 957207 h 2082019"/>
                <a:gd name="connsiteX160" fmla="*/ 91842 w 2163080"/>
                <a:gd name="connsiteY160" fmla="*/ 957207 h 2082019"/>
                <a:gd name="connsiteX161" fmla="*/ 91842 w 2163080"/>
                <a:gd name="connsiteY161" fmla="*/ 351653 h 2082019"/>
                <a:gd name="connsiteX162" fmla="*/ 91841 w 2163080"/>
                <a:gd name="connsiteY162" fmla="*/ 351653 h 2082019"/>
                <a:gd name="connsiteX163" fmla="*/ 91841 w 2163080"/>
                <a:gd name="connsiteY163" fmla="*/ 185571 h 2082019"/>
                <a:gd name="connsiteX164" fmla="*/ 237438 w 2163080"/>
                <a:gd name="connsiteY164" fmla="*/ 185571 h 2082019"/>
                <a:gd name="connsiteX165" fmla="*/ 383036 w 2163080"/>
                <a:gd name="connsiteY165" fmla="*/ 185571 h 2082019"/>
                <a:gd name="connsiteX166" fmla="*/ 383037 w 2163080"/>
                <a:gd name="connsiteY166" fmla="*/ 185571 h 2082019"/>
                <a:gd name="connsiteX167" fmla="*/ 383037 w 2163080"/>
                <a:gd name="connsiteY167" fmla="*/ 337527 h 2082019"/>
                <a:gd name="connsiteX168" fmla="*/ 383038 w 2163080"/>
                <a:gd name="connsiteY168" fmla="*/ 337527 h 2082019"/>
                <a:gd name="connsiteX169" fmla="*/ 383038 w 2163080"/>
                <a:gd name="connsiteY169" fmla="*/ 337530 h 2082019"/>
                <a:gd name="connsiteX170" fmla="*/ 383038 w 2163080"/>
                <a:gd name="connsiteY170" fmla="*/ 955499 h 2082019"/>
                <a:gd name="connsiteX171" fmla="*/ 499194 w 2163080"/>
                <a:gd name="connsiteY171" fmla="*/ 955499 h 2082019"/>
                <a:gd name="connsiteX172" fmla="*/ 499194 w 2163080"/>
                <a:gd name="connsiteY172" fmla="*/ 956944 h 2082019"/>
                <a:gd name="connsiteX173" fmla="*/ 499194 w 2163080"/>
                <a:gd name="connsiteY173" fmla="*/ 1063497 h 2082019"/>
                <a:gd name="connsiteX174" fmla="*/ 591966 w 2163080"/>
                <a:gd name="connsiteY174" fmla="*/ 1063497 h 2082019"/>
                <a:gd name="connsiteX175" fmla="*/ 591966 w 2163080"/>
                <a:gd name="connsiteY175" fmla="*/ 185573 h 2082019"/>
                <a:gd name="connsiteX176" fmla="*/ 591966 w 2163080"/>
                <a:gd name="connsiteY176" fmla="*/ 150703 h 2082019"/>
                <a:gd name="connsiteX177" fmla="*/ 591966 w 2163080"/>
                <a:gd name="connsiteY177" fmla="*/ 1 h 2082019"/>
                <a:gd name="connsiteX178" fmla="*/ 683756 w 2163080"/>
                <a:gd name="connsiteY178" fmla="*/ 1 h 2082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</a:cxnLst>
              <a:rect l="l" t="t" r="r" b="b"/>
              <a:pathLst>
                <a:path w="2163080" h="2082019">
                  <a:moveTo>
                    <a:pt x="1708938" y="2004560"/>
                  </a:moveTo>
                  <a:lnTo>
                    <a:pt x="1708938" y="2044384"/>
                  </a:lnTo>
                  <a:lnTo>
                    <a:pt x="2059441" y="2044384"/>
                  </a:lnTo>
                  <a:lnTo>
                    <a:pt x="2059441" y="2004560"/>
                  </a:lnTo>
                  <a:close/>
                  <a:moveTo>
                    <a:pt x="1293406" y="2004560"/>
                  </a:moveTo>
                  <a:lnTo>
                    <a:pt x="1293406" y="2044384"/>
                  </a:lnTo>
                  <a:lnTo>
                    <a:pt x="1643909" y="2044384"/>
                  </a:lnTo>
                  <a:lnTo>
                    <a:pt x="1643909" y="2004560"/>
                  </a:lnTo>
                  <a:close/>
                  <a:moveTo>
                    <a:pt x="1708938" y="1943463"/>
                  </a:moveTo>
                  <a:lnTo>
                    <a:pt x="1708938" y="1983287"/>
                  </a:lnTo>
                  <a:lnTo>
                    <a:pt x="2059441" y="1983287"/>
                  </a:lnTo>
                  <a:lnTo>
                    <a:pt x="2059441" y="1943463"/>
                  </a:lnTo>
                  <a:close/>
                  <a:moveTo>
                    <a:pt x="1293406" y="1943463"/>
                  </a:moveTo>
                  <a:lnTo>
                    <a:pt x="1293406" y="1983287"/>
                  </a:lnTo>
                  <a:lnTo>
                    <a:pt x="1643909" y="1983287"/>
                  </a:lnTo>
                  <a:lnTo>
                    <a:pt x="1643909" y="1943463"/>
                  </a:lnTo>
                  <a:close/>
                  <a:moveTo>
                    <a:pt x="1708938" y="1882367"/>
                  </a:moveTo>
                  <a:lnTo>
                    <a:pt x="1708938" y="1922191"/>
                  </a:lnTo>
                  <a:lnTo>
                    <a:pt x="2059441" y="1922191"/>
                  </a:lnTo>
                  <a:lnTo>
                    <a:pt x="2059441" y="1882367"/>
                  </a:lnTo>
                  <a:close/>
                  <a:moveTo>
                    <a:pt x="1293406" y="1882367"/>
                  </a:moveTo>
                  <a:lnTo>
                    <a:pt x="1293406" y="1922191"/>
                  </a:lnTo>
                  <a:lnTo>
                    <a:pt x="1643909" y="1922191"/>
                  </a:lnTo>
                  <a:lnTo>
                    <a:pt x="1643909" y="1882367"/>
                  </a:lnTo>
                  <a:close/>
                  <a:moveTo>
                    <a:pt x="1024178" y="1873675"/>
                  </a:moveTo>
                  <a:lnTo>
                    <a:pt x="1024178" y="1939321"/>
                  </a:lnTo>
                  <a:lnTo>
                    <a:pt x="1122274" y="1939321"/>
                  </a:lnTo>
                  <a:lnTo>
                    <a:pt x="1122274" y="1873675"/>
                  </a:lnTo>
                  <a:close/>
                  <a:moveTo>
                    <a:pt x="840577" y="1873675"/>
                  </a:moveTo>
                  <a:lnTo>
                    <a:pt x="840577" y="1939321"/>
                  </a:lnTo>
                  <a:lnTo>
                    <a:pt x="938673" y="1939321"/>
                  </a:lnTo>
                  <a:lnTo>
                    <a:pt x="938673" y="1873675"/>
                  </a:lnTo>
                  <a:close/>
                  <a:moveTo>
                    <a:pt x="656977" y="1873675"/>
                  </a:moveTo>
                  <a:lnTo>
                    <a:pt x="656977" y="1939321"/>
                  </a:lnTo>
                  <a:lnTo>
                    <a:pt x="755073" y="1939321"/>
                  </a:lnTo>
                  <a:lnTo>
                    <a:pt x="755073" y="1873675"/>
                  </a:lnTo>
                  <a:close/>
                  <a:moveTo>
                    <a:pt x="1708938" y="1821270"/>
                  </a:moveTo>
                  <a:lnTo>
                    <a:pt x="1708938" y="1861094"/>
                  </a:lnTo>
                  <a:lnTo>
                    <a:pt x="2059441" y="1861094"/>
                  </a:lnTo>
                  <a:lnTo>
                    <a:pt x="2059441" y="1821270"/>
                  </a:lnTo>
                  <a:close/>
                  <a:moveTo>
                    <a:pt x="1293406" y="1821270"/>
                  </a:moveTo>
                  <a:lnTo>
                    <a:pt x="1293406" y="1861094"/>
                  </a:lnTo>
                  <a:lnTo>
                    <a:pt x="1643909" y="1861094"/>
                  </a:lnTo>
                  <a:lnTo>
                    <a:pt x="1643909" y="1821270"/>
                  </a:lnTo>
                  <a:close/>
                  <a:moveTo>
                    <a:pt x="1024178" y="1737466"/>
                  </a:moveTo>
                  <a:lnTo>
                    <a:pt x="1024178" y="1803112"/>
                  </a:lnTo>
                  <a:lnTo>
                    <a:pt x="1122274" y="1803112"/>
                  </a:lnTo>
                  <a:lnTo>
                    <a:pt x="1122274" y="1737466"/>
                  </a:lnTo>
                  <a:close/>
                  <a:moveTo>
                    <a:pt x="840577" y="1737466"/>
                  </a:moveTo>
                  <a:lnTo>
                    <a:pt x="840577" y="1803112"/>
                  </a:lnTo>
                  <a:lnTo>
                    <a:pt x="938673" y="1803112"/>
                  </a:lnTo>
                  <a:lnTo>
                    <a:pt x="938673" y="1737466"/>
                  </a:lnTo>
                  <a:close/>
                  <a:moveTo>
                    <a:pt x="656977" y="1737466"/>
                  </a:moveTo>
                  <a:lnTo>
                    <a:pt x="656977" y="1803112"/>
                  </a:lnTo>
                  <a:lnTo>
                    <a:pt x="755073" y="1803112"/>
                  </a:lnTo>
                  <a:lnTo>
                    <a:pt x="755073" y="1737466"/>
                  </a:lnTo>
                  <a:close/>
                  <a:moveTo>
                    <a:pt x="1024178" y="1601257"/>
                  </a:moveTo>
                  <a:lnTo>
                    <a:pt x="1024178" y="1666903"/>
                  </a:lnTo>
                  <a:lnTo>
                    <a:pt x="1122274" y="1666903"/>
                  </a:lnTo>
                  <a:lnTo>
                    <a:pt x="1122274" y="1601257"/>
                  </a:lnTo>
                  <a:close/>
                  <a:moveTo>
                    <a:pt x="840577" y="1601257"/>
                  </a:moveTo>
                  <a:lnTo>
                    <a:pt x="840577" y="1666903"/>
                  </a:lnTo>
                  <a:lnTo>
                    <a:pt x="938673" y="1666903"/>
                  </a:lnTo>
                  <a:lnTo>
                    <a:pt x="938673" y="1601257"/>
                  </a:lnTo>
                  <a:close/>
                  <a:moveTo>
                    <a:pt x="656977" y="1601257"/>
                  </a:moveTo>
                  <a:lnTo>
                    <a:pt x="656977" y="1666903"/>
                  </a:lnTo>
                  <a:lnTo>
                    <a:pt x="755073" y="1666903"/>
                  </a:lnTo>
                  <a:lnTo>
                    <a:pt x="755073" y="1601257"/>
                  </a:lnTo>
                  <a:close/>
                  <a:moveTo>
                    <a:pt x="1949811" y="1437108"/>
                  </a:moveTo>
                  <a:lnTo>
                    <a:pt x="1949811" y="1502754"/>
                  </a:lnTo>
                  <a:lnTo>
                    <a:pt x="2047907" y="1502754"/>
                  </a:lnTo>
                  <a:lnTo>
                    <a:pt x="2047907" y="1437108"/>
                  </a:lnTo>
                  <a:close/>
                  <a:moveTo>
                    <a:pt x="1766210" y="1437108"/>
                  </a:moveTo>
                  <a:lnTo>
                    <a:pt x="1766210" y="1502754"/>
                  </a:lnTo>
                  <a:lnTo>
                    <a:pt x="1864306" y="1502754"/>
                  </a:lnTo>
                  <a:lnTo>
                    <a:pt x="1864306" y="1437108"/>
                  </a:lnTo>
                  <a:close/>
                  <a:moveTo>
                    <a:pt x="1582610" y="1437108"/>
                  </a:moveTo>
                  <a:lnTo>
                    <a:pt x="1582610" y="1502754"/>
                  </a:lnTo>
                  <a:lnTo>
                    <a:pt x="1680706" y="1502754"/>
                  </a:lnTo>
                  <a:lnTo>
                    <a:pt x="1680706" y="1437108"/>
                  </a:lnTo>
                  <a:close/>
                  <a:moveTo>
                    <a:pt x="1386037" y="1437108"/>
                  </a:moveTo>
                  <a:lnTo>
                    <a:pt x="1386037" y="1502754"/>
                  </a:lnTo>
                  <a:lnTo>
                    <a:pt x="1484133" y="1502754"/>
                  </a:lnTo>
                  <a:lnTo>
                    <a:pt x="1484133" y="1437108"/>
                  </a:lnTo>
                  <a:close/>
                  <a:moveTo>
                    <a:pt x="1202437" y="1437108"/>
                  </a:moveTo>
                  <a:lnTo>
                    <a:pt x="1202437" y="1502754"/>
                  </a:lnTo>
                  <a:lnTo>
                    <a:pt x="1300533" y="1502754"/>
                  </a:lnTo>
                  <a:lnTo>
                    <a:pt x="1300533" y="1437108"/>
                  </a:lnTo>
                  <a:close/>
                  <a:moveTo>
                    <a:pt x="1024178" y="1437108"/>
                  </a:moveTo>
                  <a:lnTo>
                    <a:pt x="1024178" y="1502754"/>
                  </a:lnTo>
                  <a:lnTo>
                    <a:pt x="1122274" y="1502754"/>
                  </a:lnTo>
                  <a:lnTo>
                    <a:pt x="1122274" y="1437108"/>
                  </a:lnTo>
                  <a:close/>
                  <a:moveTo>
                    <a:pt x="840577" y="1437108"/>
                  </a:moveTo>
                  <a:lnTo>
                    <a:pt x="840577" y="1502754"/>
                  </a:lnTo>
                  <a:lnTo>
                    <a:pt x="938673" y="1502754"/>
                  </a:lnTo>
                  <a:lnTo>
                    <a:pt x="938673" y="1437108"/>
                  </a:lnTo>
                  <a:close/>
                  <a:moveTo>
                    <a:pt x="656977" y="1437108"/>
                  </a:moveTo>
                  <a:lnTo>
                    <a:pt x="656977" y="1502754"/>
                  </a:lnTo>
                  <a:lnTo>
                    <a:pt x="755073" y="1502754"/>
                  </a:lnTo>
                  <a:lnTo>
                    <a:pt x="755073" y="1437108"/>
                  </a:lnTo>
                  <a:close/>
                  <a:moveTo>
                    <a:pt x="1037978" y="331011"/>
                  </a:moveTo>
                  <a:lnTo>
                    <a:pt x="1037978" y="465308"/>
                  </a:lnTo>
                  <a:lnTo>
                    <a:pt x="1059098" y="468502"/>
                  </a:lnTo>
                  <a:cubicBezTo>
                    <a:pt x="1105963" y="483078"/>
                    <a:pt x="1143941" y="517827"/>
                    <a:pt x="1162875" y="562591"/>
                  </a:cubicBezTo>
                  <a:lnTo>
                    <a:pt x="1173239" y="613926"/>
                  </a:lnTo>
                  <a:lnTo>
                    <a:pt x="1175942" y="613926"/>
                  </a:lnTo>
                  <a:lnTo>
                    <a:pt x="1175942" y="627317"/>
                  </a:lnTo>
                  <a:lnTo>
                    <a:pt x="1175943" y="627321"/>
                  </a:lnTo>
                  <a:lnTo>
                    <a:pt x="1175942" y="1063497"/>
                  </a:lnTo>
                  <a:lnTo>
                    <a:pt x="1283069" y="1063497"/>
                  </a:lnTo>
                  <a:lnTo>
                    <a:pt x="1283069" y="627216"/>
                  </a:lnTo>
                  <a:cubicBezTo>
                    <a:pt x="1283069" y="558334"/>
                    <a:pt x="1324949" y="499233"/>
                    <a:pt x="1384635" y="473988"/>
                  </a:cubicBezTo>
                  <a:lnTo>
                    <a:pt x="1437863" y="463242"/>
                  </a:lnTo>
                  <a:lnTo>
                    <a:pt x="1437863" y="331011"/>
                  </a:lnTo>
                  <a:close/>
                  <a:moveTo>
                    <a:pt x="785279" y="331011"/>
                  </a:moveTo>
                  <a:lnTo>
                    <a:pt x="785279" y="1063497"/>
                  </a:lnTo>
                  <a:lnTo>
                    <a:pt x="843351" y="1063497"/>
                  </a:lnTo>
                  <a:lnTo>
                    <a:pt x="843351" y="627321"/>
                  </a:lnTo>
                  <a:cubicBezTo>
                    <a:pt x="843351" y="558439"/>
                    <a:pt x="885231" y="499339"/>
                    <a:pt x="944917" y="474094"/>
                  </a:cubicBezTo>
                  <a:lnTo>
                    <a:pt x="996379" y="463704"/>
                  </a:lnTo>
                  <a:lnTo>
                    <a:pt x="996379" y="331011"/>
                  </a:lnTo>
                  <a:close/>
                  <a:moveTo>
                    <a:pt x="683756" y="0"/>
                  </a:moveTo>
                  <a:lnTo>
                    <a:pt x="785279" y="0"/>
                  </a:lnTo>
                  <a:lnTo>
                    <a:pt x="785279" y="1"/>
                  </a:lnTo>
                  <a:lnTo>
                    <a:pt x="785279" y="150699"/>
                  </a:lnTo>
                  <a:lnTo>
                    <a:pt x="785279" y="150703"/>
                  </a:lnTo>
                  <a:lnTo>
                    <a:pt x="785279" y="185573"/>
                  </a:lnTo>
                  <a:lnTo>
                    <a:pt x="785279" y="268612"/>
                  </a:lnTo>
                  <a:lnTo>
                    <a:pt x="1437863" y="268612"/>
                  </a:lnTo>
                  <a:lnTo>
                    <a:pt x="1437863" y="268180"/>
                  </a:lnTo>
                  <a:lnTo>
                    <a:pt x="1479462" y="268180"/>
                  </a:lnTo>
                  <a:lnTo>
                    <a:pt x="1479462" y="466997"/>
                  </a:lnTo>
                  <a:lnTo>
                    <a:pt x="1514095" y="473988"/>
                  </a:lnTo>
                  <a:cubicBezTo>
                    <a:pt x="1558860" y="492922"/>
                    <a:pt x="1593608" y="530900"/>
                    <a:pt x="1608185" y="577765"/>
                  </a:cubicBezTo>
                  <a:lnTo>
                    <a:pt x="1613636" y="613821"/>
                  </a:lnTo>
                  <a:lnTo>
                    <a:pt x="1615660" y="613821"/>
                  </a:lnTo>
                  <a:lnTo>
                    <a:pt x="1615660" y="627210"/>
                  </a:lnTo>
                  <a:lnTo>
                    <a:pt x="1615661" y="627216"/>
                  </a:lnTo>
                  <a:lnTo>
                    <a:pt x="1615660" y="1063497"/>
                  </a:lnTo>
                  <a:lnTo>
                    <a:pt x="2163080" y="1063497"/>
                  </a:lnTo>
                  <a:lnTo>
                    <a:pt x="2163080" y="1184656"/>
                  </a:lnTo>
                  <a:lnTo>
                    <a:pt x="2163080" y="1530190"/>
                  </a:lnTo>
                  <a:lnTo>
                    <a:pt x="2163080" y="2078653"/>
                  </a:lnTo>
                  <a:lnTo>
                    <a:pt x="2163080" y="2082019"/>
                  </a:lnTo>
                  <a:lnTo>
                    <a:pt x="499194" y="2082019"/>
                  </a:lnTo>
                  <a:lnTo>
                    <a:pt x="499105" y="2082019"/>
                  </a:lnTo>
                  <a:lnTo>
                    <a:pt x="421721" y="2082019"/>
                  </a:lnTo>
                  <a:lnTo>
                    <a:pt x="421721" y="1864776"/>
                  </a:lnTo>
                  <a:lnTo>
                    <a:pt x="327071" y="1864776"/>
                  </a:lnTo>
                  <a:lnTo>
                    <a:pt x="327071" y="2082019"/>
                  </a:lnTo>
                  <a:lnTo>
                    <a:pt x="249597" y="2082019"/>
                  </a:lnTo>
                  <a:lnTo>
                    <a:pt x="249597" y="2082018"/>
                  </a:lnTo>
                  <a:lnTo>
                    <a:pt x="163326" y="2082018"/>
                  </a:lnTo>
                  <a:lnTo>
                    <a:pt x="163326" y="1864776"/>
                  </a:lnTo>
                  <a:lnTo>
                    <a:pt x="68676" y="1864776"/>
                  </a:lnTo>
                  <a:lnTo>
                    <a:pt x="68676" y="2082018"/>
                  </a:lnTo>
                  <a:lnTo>
                    <a:pt x="0" y="2082018"/>
                  </a:lnTo>
                  <a:lnTo>
                    <a:pt x="0" y="1070653"/>
                  </a:lnTo>
                  <a:lnTo>
                    <a:pt x="0" y="957871"/>
                  </a:lnTo>
                  <a:lnTo>
                    <a:pt x="0" y="957207"/>
                  </a:lnTo>
                  <a:lnTo>
                    <a:pt x="91842" y="957207"/>
                  </a:lnTo>
                  <a:lnTo>
                    <a:pt x="91842" y="351653"/>
                  </a:lnTo>
                  <a:lnTo>
                    <a:pt x="91841" y="351653"/>
                  </a:lnTo>
                  <a:lnTo>
                    <a:pt x="91841" y="185571"/>
                  </a:lnTo>
                  <a:lnTo>
                    <a:pt x="237438" y="185571"/>
                  </a:lnTo>
                  <a:lnTo>
                    <a:pt x="383036" y="185571"/>
                  </a:lnTo>
                  <a:lnTo>
                    <a:pt x="383037" y="185571"/>
                  </a:lnTo>
                  <a:lnTo>
                    <a:pt x="383037" y="337527"/>
                  </a:lnTo>
                  <a:lnTo>
                    <a:pt x="383038" y="337527"/>
                  </a:lnTo>
                  <a:lnTo>
                    <a:pt x="383038" y="337530"/>
                  </a:lnTo>
                  <a:lnTo>
                    <a:pt x="383038" y="955499"/>
                  </a:lnTo>
                  <a:lnTo>
                    <a:pt x="499194" y="955499"/>
                  </a:lnTo>
                  <a:lnTo>
                    <a:pt x="499194" y="956944"/>
                  </a:lnTo>
                  <a:lnTo>
                    <a:pt x="499194" y="1063497"/>
                  </a:lnTo>
                  <a:lnTo>
                    <a:pt x="591966" y="1063497"/>
                  </a:lnTo>
                  <a:lnTo>
                    <a:pt x="591966" y="185573"/>
                  </a:lnTo>
                  <a:lnTo>
                    <a:pt x="591966" y="150703"/>
                  </a:lnTo>
                  <a:lnTo>
                    <a:pt x="591966" y="1"/>
                  </a:lnTo>
                  <a:lnTo>
                    <a:pt x="683756" y="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3" name="Graphic 12">
              <a:extLst>
                <a:ext uri="{FF2B5EF4-FFF2-40B4-BE49-F238E27FC236}">
                  <a16:creationId xmlns:a16="http://schemas.microsoft.com/office/drawing/2014/main" id="{32673DF4-DEAC-49E9-B7AB-0BDAB275C5CA}"/>
                </a:ext>
              </a:extLst>
            </p:cNvPr>
            <p:cNvSpPr/>
            <p:nvPr/>
          </p:nvSpPr>
          <p:spPr>
            <a:xfrm>
              <a:off x="8006387" y="2575110"/>
              <a:ext cx="629297" cy="357806"/>
            </a:xfrm>
            <a:custGeom>
              <a:avLst/>
              <a:gdLst>
                <a:gd name="connsiteX0" fmla="*/ 11922847 w 11944350"/>
                <a:gd name="connsiteY0" fmla="*/ 958396 h 6791325"/>
                <a:gd name="connsiteX1" fmla="*/ 9884497 w 11944350"/>
                <a:gd name="connsiteY1" fmla="*/ 6848 h 6791325"/>
                <a:gd name="connsiteX2" fmla="*/ 6293573 w 11944350"/>
                <a:gd name="connsiteY2" fmla="*/ 1401308 h 6791325"/>
                <a:gd name="connsiteX3" fmla="*/ 1673948 w 11944350"/>
                <a:gd name="connsiteY3" fmla="*/ 996496 h 6791325"/>
                <a:gd name="connsiteX4" fmla="*/ 1488210 w 11944350"/>
                <a:gd name="connsiteY4" fmla="*/ 2358571 h 6791325"/>
                <a:gd name="connsiteX5" fmla="*/ 1841588 w 11944350"/>
                <a:gd name="connsiteY5" fmla="*/ 3539671 h 6791325"/>
                <a:gd name="connsiteX6" fmla="*/ 155663 w 11944350"/>
                <a:gd name="connsiteY6" fmla="*/ 4530271 h 6791325"/>
                <a:gd name="connsiteX7" fmla="*/ 1294853 w 11944350"/>
                <a:gd name="connsiteY7" fmla="*/ 6156188 h 6791325"/>
                <a:gd name="connsiteX8" fmla="*/ 1816823 w 11944350"/>
                <a:gd name="connsiteY8" fmla="*/ 6426699 h 6791325"/>
                <a:gd name="connsiteX9" fmla="*/ 2181630 w 11944350"/>
                <a:gd name="connsiteY9" fmla="*/ 6753406 h 6791325"/>
                <a:gd name="connsiteX10" fmla="*/ 2930295 w 11944350"/>
                <a:gd name="connsiteY10" fmla="*/ 6784838 h 6791325"/>
                <a:gd name="connsiteX11" fmla="*/ 2451188 w 11944350"/>
                <a:gd name="connsiteY11" fmla="*/ 6126661 h 6791325"/>
                <a:gd name="connsiteX12" fmla="*/ 2352128 w 11944350"/>
                <a:gd name="connsiteY12" fmla="*/ 5419906 h 6791325"/>
                <a:gd name="connsiteX13" fmla="*/ 3638003 w 11944350"/>
                <a:gd name="connsiteY13" fmla="*/ 4676003 h 6791325"/>
                <a:gd name="connsiteX14" fmla="*/ 3425595 w 11944350"/>
                <a:gd name="connsiteY14" fmla="*/ 3607298 h 6791325"/>
                <a:gd name="connsiteX15" fmla="*/ 5353456 w 11944350"/>
                <a:gd name="connsiteY15" fmla="*/ 3782558 h 6791325"/>
                <a:gd name="connsiteX16" fmla="*/ 7006995 w 11944350"/>
                <a:gd name="connsiteY16" fmla="*/ 3392986 h 6791325"/>
                <a:gd name="connsiteX17" fmla="*/ 8492895 w 11944350"/>
                <a:gd name="connsiteY17" fmla="*/ 2407148 h 6791325"/>
                <a:gd name="connsiteX18" fmla="*/ 10588395 w 11944350"/>
                <a:gd name="connsiteY18" fmla="*/ 2607173 h 6791325"/>
                <a:gd name="connsiteX19" fmla="*/ 11922847 w 11944350"/>
                <a:gd name="connsiteY19" fmla="*/ 958396 h 6791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1944350" h="6791325">
                  <a:moveTo>
                    <a:pt x="11922847" y="958396"/>
                  </a:moveTo>
                  <a:cubicBezTo>
                    <a:pt x="11710441" y="147818"/>
                    <a:pt x="10620780" y="-40777"/>
                    <a:pt x="9884497" y="6848"/>
                  </a:cubicBezTo>
                  <a:cubicBezTo>
                    <a:pt x="8818650" y="76381"/>
                    <a:pt x="7229881" y="1044121"/>
                    <a:pt x="6293573" y="1401308"/>
                  </a:cubicBezTo>
                  <a:cubicBezTo>
                    <a:pt x="4570501" y="2059486"/>
                    <a:pt x="3269385" y="-370342"/>
                    <a:pt x="1673948" y="996496"/>
                  </a:cubicBezTo>
                  <a:cubicBezTo>
                    <a:pt x="1366290" y="1260338"/>
                    <a:pt x="1319618" y="1964236"/>
                    <a:pt x="1488210" y="2358571"/>
                  </a:cubicBezTo>
                  <a:cubicBezTo>
                    <a:pt x="1616798" y="2657656"/>
                    <a:pt x="1783485" y="3209153"/>
                    <a:pt x="1841588" y="3539671"/>
                  </a:cubicBezTo>
                  <a:cubicBezTo>
                    <a:pt x="1971128" y="4275953"/>
                    <a:pt x="487133" y="3938768"/>
                    <a:pt x="155663" y="4530271"/>
                  </a:cubicBezTo>
                  <a:cubicBezTo>
                    <a:pt x="-386310" y="5498011"/>
                    <a:pt x="607148" y="5906633"/>
                    <a:pt x="1294853" y="6156188"/>
                  </a:cubicBezTo>
                  <a:cubicBezTo>
                    <a:pt x="1482495" y="6223816"/>
                    <a:pt x="1677758" y="6279061"/>
                    <a:pt x="1816823" y="6426699"/>
                  </a:cubicBezTo>
                  <a:cubicBezTo>
                    <a:pt x="1829205" y="6440033"/>
                    <a:pt x="2205443" y="6767693"/>
                    <a:pt x="2181630" y="6753406"/>
                  </a:cubicBezTo>
                  <a:cubicBezTo>
                    <a:pt x="2294025" y="6823891"/>
                    <a:pt x="2802660" y="6784838"/>
                    <a:pt x="2930295" y="6784838"/>
                  </a:cubicBezTo>
                  <a:cubicBezTo>
                    <a:pt x="2831235" y="6709591"/>
                    <a:pt x="2550248" y="6259058"/>
                    <a:pt x="2451188" y="6126661"/>
                  </a:cubicBezTo>
                  <a:cubicBezTo>
                    <a:pt x="2279738" y="5898061"/>
                    <a:pt x="2165438" y="5698036"/>
                    <a:pt x="2352128" y="5419906"/>
                  </a:cubicBezTo>
                  <a:cubicBezTo>
                    <a:pt x="2632163" y="5002711"/>
                    <a:pt x="3646575" y="5310368"/>
                    <a:pt x="3638003" y="4676003"/>
                  </a:cubicBezTo>
                  <a:cubicBezTo>
                    <a:pt x="3631335" y="4198801"/>
                    <a:pt x="2949345" y="4121648"/>
                    <a:pt x="3425595" y="3607298"/>
                  </a:cubicBezTo>
                  <a:cubicBezTo>
                    <a:pt x="3972330" y="3016748"/>
                    <a:pt x="4710518" y="3607298"/>
                    <a:pt x="5353456" y="3782558"/>
                  </a:cubicBezTo>
                  <a:cubicBezTo>
                    <a:pt x="5906858" y="3934006"/>
                    <a:pt x="6559320" y="3850186"/>
                    <a:pt x="7006995" y="3392986"/>
                  </a:cubicBezTo>
                  <a:cubicBezTo>
                    <a:pt x="7565160" y="2821486"/>
                    <a:pt x="7475626" y="2466203"/>
                    <a:pt x="8492895" y="2407148"/>
                  </a:cubicBezTo>
                  <a:cubicBezTo>
                    <a:pt x="9212985" y="2365238"/>
                    <a:pt x="9866400" y="2736713"/>
                    <a:pt x="10588395" y="2607173"/>
                  </a:cubicBezTo>
                  <a:cubicBezTo>
                    <a:pt x="11225618" y="2491921"/>
                    <a:pt x="12105728" y="1653721"/>
                    <a:pt x="11922847" y="95839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pic>
        <p:nvPicPr>
          <p:cNvPr id="1026" name="Picture 2" descr="https://lh3.googleusercontent.com/Fm_Y11vLjmryJHmS30xtgLEk897aLU7Iut-KwZ27_XXX6RVuUVRAveKBjmipqJ6xzr6aJc9hiecrOovP5UfsJHz8uHHTthuriC_8GEPKlAoajIT5AKbAQbg9F0EqM0h0S0Ew1ezAaBm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60" y="370473"/>
            <a:ext cx="610417" cy="580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255163"/>
              </p:ext>
            </p:extLst>
          </p:nvPr>
        </p:nvGraphicFramePr>
        <p:xfrm>
          <a:off x="-1" y="1075014"/>
          <a:ext cx="12125325" cy="4879472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5212369">
                  <a:extLst>
                    <a:ext uri="{9D8B030D-6E8A-4147-A177-3AD203B41FA5}">
                      <a16:colId xmlns:a16="http://schemas.microsoft.com/office/drawing/2014/main" val="356824349"/>
                    </a:ext>
                  </a:extLst>
                </a:gridCol>
                <a:gridCol w="4244557">
                  <a:extLst>
                    <a:ext uri="{9D8B030D-6E8A-4147-A177-3AD203B41FA5}">
                      <a16:colId xmlns:a16="http://schemas.microsoft.com/office/drawing/2014/main" val="3545338958"/>
                    </a:ext>
                  </a:extLst>
                </a:gridCol>
                <a:gridCol w="2668399">
                  <a:extLst>
                    <a:ext uri="{9D8B030D-6E8A-4147-A177-3AD203B41FA5}">
                      <a16:colId xmlns:a16="http://schemas.microsoft.com/office/drawing/2014/main" val="3188270747"/>
                    </a:ext>
                  </a:extLst>
                </a:gridCol>
              </a:tblGrid>
              <a:tr h="1161779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Description/Analysis</a:t>
                      </a:r>
                      <a:r>
                        <a:rPr lang="en-US" baseline="0" smtClean="0"/>
                        <a:t> of the issue</a:t>
                      </a:r>
                      <a:endParaRPr lang="en-US"/>
                    </a:p>
                  </a:txBody>
                  <a:tcPr>
                    <a:solidFill>
                      <a:srgbClr val="005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Action Plan</a:t>
                      </a:r>
                      <a:endParaRPr lang="en-US"/>
                    </a:p>
                  </a:txBody>
                  <a:tcPr>
                    <a:solidFill>
                      <a:srgbClr val="005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Priority</a:t>
                      </a:r>
                      <a:r>
                        <a:rPr lang="en-US" baseline="0" smtClean="0"/>
                        <a:t> Level (High, Medium, Low)</a:t>
                      </a:r>
                      <a:endParaRPr lang="en-US"/>
                    </a:p>
                  </a:txBody>
                  <a:tcPr>
                    <a:solidFill>
                      <a:srgbClr val="005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895824"/>
                  </a:ext>
                </a:extLst>
              </a:tr>
              <a:tr h="2207380">
                <a:tc>
                  <a:txBody>
                    <a:bodyPr/>
                    <a:lstStyle/>
                    <a:p>
                      <a:pPr algn="just"/>
                      <a:r>
                        <a:rPr lang="en-US" smtClean="0"/>
                        <a:t>The rapid growth of e-comerce will require faster distribution speed and more retail distribution (because online orders are often in odd quantities, need to be delivered soon)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mtClean="0"/>
                        <a:t>- Need to optimize distribution channels and inventory at each location, partner with many agency partners in the region to be able to meet the speed of delivery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smtClean="0"/>
                        <a:t>High (extremely</a:t>
                      </a:r>
                      <a:r>
                        <a:rPr lang="en-US" b="1" baseline="0" smtClean="0"/>
                        <a:t> important)</a:t>
                      </a:r>
                      <a:endParaRPr lang="en-US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8671703"/>
                  </a:ext>
                </a:extLst>
              </a:tr>
              <a:tr h="1510313">
                <a:tc>
                  <a:txBody>
                    <a:bodyPr/>
                    <a:lstStyle/>
                    <a:p>
                      <a:pPr algn="just"/>
                      <a:r>
                        <a:rPr lang="en-US" sz="1800" b="0" i="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cost of raw materials (</a:t>
                      </a:r>
                      <a:r>
                        <a:rPr lang="en-US" sz="1800" b="0" i="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aluminum, </a:t>
                      </a:r>
                      <a:r>
                        <a:rPr lang="en-US" sz="1800" b="0" i="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barley) is high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en-US" smtClean="0"/>
                        <a:t>Controlling </a:t>
                      </a:r>
                      <a:r>
                        <a:rPr lang="en-US" smtClean="0"/>
                        <a:t>errors, waste occurs in the production </a:t>
                      </a:r>
                      <a:r>
                        <a:rPr lang="en-US" smtClean="0"/>
                        <a:t>process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en-US" smtClean="0"/>
                        <a:t>Recycle</a:t>
                      </a:r>
                      <a:r>
                        <a:rPr lang="en-US" baseline="0" smtClean="0"/>
                        <a:t> </a:t>
                      </a:r>
                      <a:r>
                        <a:rPr lang="en-US" baseline="0" smtClean="0"/>
                        <a:t>cans and bottle cap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Medium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19064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683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829078"/>
              </p:ext>
            </p:extLst>
          </p:nvPr>
        </p:nvGraphicFramePr>
        <p:xfrm>
          <a:off x="54429" y="1309160"/>
          <a:ext cx="12083142" cy="2856844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4027714">
                  <a:extLst>
                    <a:ext uri="{9D8B030D-6E8A-4147-A177-3AD203B41FA5}">
                      <a16:colId xmlns:a16="http://schemas.microsoft.com/office/drawing/2014/main" val="356824349"/>
                    </a:ext>
                  </a:extLst>
                </a:gridCol>
                <a:gridCol w="4027714">
                  <a:extLst>
                    <a:ext uri="{9D8B030D-6E8A-4147-A177-3AD203B41FA5}">
                      <a16:colId xmlns:a16="http://schemas.microsoft.com/office/drawing/2014/main" val="3545338958"/>
                    </a:ext>
                  </a:extLst>
                </a:gridCol>
                <a:gridCol w="4027714">
                  <a:extLst>
                    <a:ext uri="{9D8B030D-6E8A-4147-A177-3AD203B41FA5}">
                      <a16:colId xmlns:a16="http://schemas.microsoft.com/office/drawing/2014/main" val="3188270747"/>
                    </a:ext>
                  </a:extLst>
                </a:gridCol>
              </a:tblGrid>
              <a:tr h="753724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Description/Analysis</a:t>
                      </a:r>
                      <a:r>
                        <a:rPr lang="en-US" baseline="0" smtClean="0"/>
                        <a:t> of the issue</a:t>
                      </a:r>
                      <a:endParaRPr lang="en-US"/>
                    </a:p>
                  </a:txBody>
                  <a:tcPr>
                    <a:solidFill>
                      <a:srgbClr val="005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Action Plan</a:t>
                      </a:r>
                      <a:endParaRPr lang="en-US"/>
                    </a:p>
                  </a:txBody>
                  <a:tcPr>
                    <a:solidFill>
                      <a:srgbClr val="005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Priority</a:t>
                      </a:r>
                      <a:r>
                        <a:rPr lang="en-US" baseline="0" smtClean="0"/>
                        <a:t> Level (High, Medium, Low)</a:t>
                      </a:r>
                      <a:endParaRPr lang="en-US"/>
                    </a:p>
                  </a:txBody>
                  <a:tcPr>
                    <a:solidFill>
                      <a:srgbClr val="005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895824"/>
                  </a:ext>
                </a:extLst>
              </a:tr>
              <a:tr h="753724">
                <a:tc>
                  <a:txBody>
                    <a:bodyPr/>
                    <a:lstStyle/>
                    <a:p>
                      <a:r>
                        <a:rPr lang="en-US" smtClean="0"/>
                        <a:t>Potential risk of an outbreak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mtClean="0"/>
                        <a:t>- Localize local personnel to respond if there is a lockdown, there are still enough operating personnel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Medium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7387924"/>
                  </a:ext>
                </a:extLst>
              </a:tr>
              <a:tr h="753724">
                <a:tc>
                  <a:txBody>
                    <a:bodyPr/>
                    <a:lstStyle/>
                    <a:p>
                      <a:r>
                        <a:rPr lang="en-US" smtClean="0"/>
                        <a:t>Increase in Gasoline costs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mtClean="0"/>
                        <a:t>Optimizing travel distance both in importing raw materials and exporting finished products (it means information technology, AI,…).</a:t>
                      </a:r>
                      <a:r>
                        <a:rPr lang="en-US" baseline="0" smtClean="0"/>
                        <a:t> Combine digital 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High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597731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409575"/>
            <a:ext cx="12192000" cy="523875"/>
          </a:xfrm>
          <a:prstGeom prst="rect">
            <a:avLst/>
          </a:prstGeom>
          <a:solidFill>
            <a:srgbClr val="005C00"/>
          </a:solidFill>
          <a:ln>
            <a:solidFill>
              <a:srgbClr val="005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77092" y="348346"/>
            <a:ext cx="49125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solidFill>
                  <a:schemeClr val="bg1"/>
                </a:solidFill>
              </a:rPr>
              <a:t>ACTION PLAN</a:t>
            </a:r>
            <a:endParaRPr lang="en-US" sz="3600" b="1">
              <a:solidFill>
                <a:schemeClr val="bg1"/>
              </a:solidFill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A17C5B2-9EB6-4A16-B2FE-B830C45CE154}"/>
              </a:ext>
            </a:extLst>
          </p:cNvPr>
          <p:cNvGrpSpPr/>
          <p:nvPr/>
        </p:nvGrpSpPr>
        <p:grpSpPr>
          <a:xfrm>
            <a:off x="11641639" y="409509"/>
            <a:ext cx="483686" cy="471050"/>
            <a:chOff x="7981066" y="2575110"/>
            <a:chExt cx="1017088" cy="1215057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8" name="Freeform: Shape 3">
              <a:extLst>
                <a:ext uri="{FF2B5EF4-FFF2-40B4-BE49-F238E27FC236}">
                  <a16:creationId xmlns:a16="http://schemas.microsoft.com/office/drawing/2014/main" id="{5525E0F4-B1F5-4E04-95D8-A3022DA3D79B}"/>
                </a:ext>
              </a:extLst>
            </p:cNvPr>
            <p:cNvSpPr/>
            <p:nvPr/>
          </p:nvSpPr>
          <p:spPr>
            <a:xfrm>
              <a:off x="7981066" y="2811194"/>
              <a:ext cx="1017088" cy="978973"/>
            </a:xfrm>
            <a:custGeom>
              <a:avLst/>
              <a:gdLst>
                <a:gd name="connsiteX0" fmla="*/ 1708938 w 2163080"/>
                <a:gd name="connsiteY0" fmla="*/ 2004560 h 2082019"/>
                <a:gd name="connsiteX1" fmla="*/ 1708938 w 2163080"/>
                <a:gd name="connsiteY1" fmla="*/ 2044384 h 2082019"/>
                <a:gd name="connsiteX2" fmla="*/ 2059441 w 2163080"/>
                <a:gd name="connsiteY2" fmla="*/ 2044384 h 2082019"/>
                <a:gd name="connsiteX3" fmla="*/ 2059441 w 2163080"/>
                <a:gd name="connsiteY3" fmla="*/ 2004560 h 2082019"/>
                <a:gd name="connsiteX4" fmla="*/ 1293406 w 2163080"/>
                <a:gd name="connsiteY4" fmla="*/ 2004560 h 2082019"/>
                <a:gd name="connsiteX5" fmla="*/ 1293406 w 2163080"/>
                <a:gd name="connsiteY5" fmla="*/ 2044384 h 2082019"/>
                <a:gd name="connsiteX6" fmla="*/ 1643909 w 2163080"/>
                <a:gd name="connsiteY6" fmla="*/ 2044384 h 2082019"/>
                <a:gd name="connsiteX7" fmla="*/ 1643909 w 2163080"/>
                <a:gd name="connsiteY7" fmla="*/ 2004560 h 2082019"/>
                <a:gd name="connsiteX8" fmla="*/ 1708938 w 2163080"/>
                <a:gd name="connsiteY8" fmla="*/ 1943463 h 2082019"/>
                <a:gd name="connsiteX9" fmla="*/ 1708938 w 2163080"/>
                <a:gd name="connsiteY9" fmla="*/ 1983287 h 2082019"/>
                <a:gd name="connsiteX10" fmla="*/ 2059441 w 2163080"/>
                <a:gd name="connsiteY10" fmla="*/ 1983287 h 2082019"/>
                <a:gd name="connsiteX11" fmla="*/ 2059441 w 2163080"/>
                <a:gd name="connsiteY11" fmla="*/ 1943463 h 2082019"/>
                <a:gd name="connsiteX12" fmla="*/ 1293406 w 2163080"/>
                <a:gd name="connsiteY12" fmla="*/ 1943463 h 2082019"/>
                <a:gd name="connsiteX13" fmla="*/ 1293406 w 2163080"/>
                <a:gd name="connsiteY13" fmla="*/ 1983287 h 2082019"/>
                <a:gd name="connsiteX14" fmla="*/ 1643909 w 2163080"/>
                <a:gd name="connsiteY14" fmla="*/ 1983287 h 2082019"/>
                <a:gd name="connsiteX15" fmla="*/ 1643909 w 2163080"/>
                <a:gd name="connsiteY15" fmla="*/ 1943463 h 2082019"/>
                <a:gd name="connsiteX16" fmla="*/ 1708938 w 2163080"/>
                <a:gd name="connsiteY16" fmla="*/ 1882367 h 2082019"/>
                <a:gd name="connsiteX17" fmla="*/ 1708938 w 2163080"/>
                <a:gd name="connsiteY17" fmla="*/ 1922191 h 2082019"/>
                <a:gd name="connsiteX18" fmla="*/ 2059441 w 2163080"/>
                <a:gd name="connsiteY18" fmla="*/ 1922191 h 2082019"/>
                <a:gd name="connsiteX19" fmla="*/ 2059441 w 2163080"/>
                <a:gd name="connsiteY19" fmla="*/ 1882367 h 2082019"/>
                <a:gd name="connsiteX20" fmla="*/ 1293406 w 2163080"/>
                <a:gd name="connsiteY20" fmla="*/ 1882367 h 2082019"/>
                <a:gd name="connsiteX21" fmla="*/ 1293406 w 2163080"/>
                <a:gd name="connsiteY21" fmla="*/ 1922191 h 2082019"/>
                <a:gd name="connsiteX22" fmla="*/ 1643909 w 2163080"/>
                <a:gd name="connsiteY22" fmla="*/ 1922191 h 2082019"/>
                <a:gd name="connsiteX23" fmla="*/ 1643909 w 2163080"/>
                <a:gd name="connsiteY23" fmla="*/ 1882367 h 2082019"/>
                <a:gd name="connsiteX24" fmla="*/ 1024178 w 2163080"/>
                <a:gd name="connsiteY24" fmla="*/ 1873675 h 2082019"/>
                <a:gd name="connsiteX25" fmla="*/ 1024178 w 2163080"/>
                <a:gd name="connsiteY25" fmla="*/ 1939321 h 2082019"/>
                <a:gd name="connsiteX26" fmla="*/ 1122274 w 2163080"/>
                <a:gd name="connsiteY26" fmla="*/ 1939321 h 2082019"/>
                <a:gd name="connsiteX27" fmla="*/ 1122274 w 2163080"/>
                <a:gd name="connsiteY27" fmla="*/ 1873675 h 2082019"/>
                <a:gd name="connsiteX28" fmla="*/ 840577 w 2163080"/>
                <a:gd name="connsiteY28" fmla="*/ 1873675 h 2082019"/>
                <a:gd name="connsiteX29" fmla="*/ 840577 w 2163080"/>
                <a:gd name="connsiteY29" fmla="*/ 1939321 h 2082019"/>
                <a:gd name="connsiteX30" fmla="*/ 938673 w 2163080"/>
                <a:gd name="connsiteY30" fmla="*/ 1939321 h 2082019"/>
                <a:gd name="connsiteX31" fmla="*/ 938673 w 2163080"/>
                <a:gd name="connsiteY31" fmla="*/ 1873675 h 2082019"/>
                <a:gd name="connsiteX32" fmla="*/ 656977 w 2163080"/>
                <a:gd name="connsiteY32" fmla="*/ 1873675 h 2082019"/>
                <a:gd name="connsiteX33" fmla="*/ 656977 w 2163080"/>
                <a:gd name="connsiteY33" fmla="*/ 1939321 h 2082019"/>
                <a:gd name="connsiteX34" fmla="*/ 755073 w 2163080"/>
                <a:gd name="connsiteY34" fmla="*/ 1939321 h 2082019"/>
                <a:gd name="connsiteX35" fmla="*/ 755073 w 2163080"/>
                <a:gd name="connsiteY35" fmla="*/ 1873675 h 2082019"/>
                <a:gd name="connsiteX36" fmla="*/ 1708938 w 2163080"/>
                <a:gd name="connsiteY36" fmla="*/ 1821270 h 2082019"/>
                <a:gd name="connsiteX37" fmla="*/ 1708938 w 2163080"/>
                <a:gd name="connsiteY37" fmla="*/ 1861094 h 2082019"/>
                <a:gd name="connsiteX38" fmla="*/ 2059441 w 2163080"/>
                <a:gd name="connsiteY38" fmla="*/ 1861094 h 2082019"/>
                <a:gd name="connsiteX39" fmla="*/ 2059441 w 2163080"/>
                <a:gd name="connsiteY39" fmla="*/ 1821270 h 2082019"/>
                <a:gd name="connsiteX40" fmla="*/ 1293406 w 2163080"/>
                <a:gd name="connsiteY40" fmla="*/ 1821270 h 2082019"/>
                <a:gd name="connsiteX41" fmla="*/ 1293406 w 2163080"/>
                <a:gd name="connsiteY41" fmla="*/ 1861094 h 2082019"/>
                <a:gd name="connsiteX42" fmla="*/ 1643909 w 2163080"/>
                <a:gd name="connsiteY42" fmla="*/ 1861094 h 2082019"/>
                <a:gd name="connsiteX43" fmla="*/ 1643909 w 2163080"/>
                <a:gd name="connsiteY43" fmla="*/ 1821270 h 2082019"/>
                <a:gd name="connsiteX44" fmla="*/ 1024178 w 2163080"/>
                <a:gd name="connsiteY44" fmla="*/ 1737466 h 2082019"/>
                <a:gd name="connsiteX45" fmla="*/ 1024178 w 2163080"/>
                <a:gd name="connsiteY45" fmla="*/ 1803112 h 2082019"/>
                <a:gd name="connsiteX46" fmla="*/ 1122274 w 2163080"/>
                <a:gd name="connsiteY46" fmla="*/ 1803112 h 2082019"/>
                <a:gd name="connsiteX47" fmla="*/ 1122274 w 2163080"/>
                <a:gd name="connsiteY47" fmla="*/ 1737466 h 2082019"/>
                <a:gd name="connsiteX48" fmla="*/ 840577 w 2163080"/>
                <a:gd name="connsiteY48" fmla="*/ 1737466 h 2082019"/>
                <a:gd name="connsiteX49" fmla="*/ 840577 w 2163080"/>
                <a:gd name="connsiteY49" fmla="*/ 1803112 h 2082019"/>
                <a:gd name="connsiteX50" fmla="*/ 938673 w 2163080"/>
                <a:gd name="connsiteY50" fmla="*/ 1803112 h 2082019"/>
                <a:gd name="connsiteX51" fmla="*/ 938673 w 2163080"/>
                <a:gd name="connsiteY51" fmla="*/ 1737466 h 2082019"/>
                <a:gd name="connsiteX52" fmla="*/ 656977 w 2163080"/>
                <a:gd name="connsiteY52" fmla="*/ 1737466 h 2082019"/>
                <a:gd name="connsiteX53" fmla="*/ 656977 w 2163080"/>
                <a:gd name="connsiteY53" fmla="*/ 1803112 h 2082019"/>
                <a:gd name="connsiteX54" fmla="*/ 755073 w 2163080"/>
                <a:gd name="connsiteY54" fmla="*/ 1803112 h 2082019"/>
                <a:gd name="connsiteX55" fmla="*/ 755073 w 2163080"/>
                <a:gd name="connsiteY55" fmla="*/ 1737466 h 2082019"/>
                <a:gd name="connsiteX56" fmla="*/ 1024178 w 2163080"/>
                <a:gd name="connsiteY56" fmla="*/ 1601257 h 2082019"/>
                <a:gd name="connsiteX57" fmla="*/ 1024178 w 2163080"/>
                <a:gd name="connsiteY57" fmla="*/ 1666903 h 2082019"/>
                <a:gd name="connsiteX58" fmla="*/ 1122274 w 2163080"/>
                <a:gd name="connsiteY58" fmla="*/ 1666903 h 2082019"/>
                <a:gd name="connsiteX59" fmla="*/ 1122274 w 2163080"/>
                <a:gd name="connsiteY59" fmla="*/ 1601257 h 2082019"/>
                <a:gd name="connsiteX60" fmla="*/ 840577 w 2163080"/>
                <a:gd name="connsiteY60" fmla="*/ 1601257 h 2082019"/>
                <a:gd name="connsiteX61" fmla="*/ 840577 w 2163080"/>
                <a:gd name="connsiteY61" fmla="*/ 1666903 h 2082019"/>
                <a:gd name="connsiteX62" fmla="*/ 938673 w 2163080"/>
                <a:gd name="connsiteY62" fmla="*/ 1666903 h 2082019"/>
                <a:gd name="connsiteX63" fmla="*/ 938673 w 2163080"/>
                <a:gd name="connsiteY63" fmla="*/ 1601257 h 2082019"/>
                <a:gd name="connsiteX64" fmla="*/ 656977 w 2163080"/>
                <a:gd name="connsiteY64" fmla="*/ 1601257 h 2082019"/>
                <a:gd name="connsiteX65" fmla="*/ 656977 w 2163080"/>
                <a:gd name="connsiteY65" fmla="*/ 1666903 h 2082019"/>
                <a:gd name="connsiteX66" fmla="*/ 755073 w 2163080"/>
                <a:gd name="connsiteY66" fmla="*/ 1666903 h 2082019"/>
                <a:gd name="connsiteX67" fmla="*/ 755073 w 2163080"/>
                <a:gd name="connsiteY67" fmla="*/ 1601257 h 2082019"/>
                <a:gd name="connsiteX68" fmla="*/ 1949811 w 2163080"/>
                <a:gd name="connsiteY68" fmla="*/ 1437108 h 2082019"/>
                <a:gd name="connsiteX69" fmla="*/ 1949811 w 2163080"/>
                <a:gd name="connsiteY69" fmla="*/ 1502754 h 2082019"/>
                <a:gd name="connsiteX70" fmla="*/ 2047907 w 2163080"/>
                <a:gd name="connsiteY70" fmla="*/ 1502754 h 2082019"/>
                <a:gd name="connsiteX71" fmla="*/ 2047907 w 2163080"/>
                <a:gd name="connsiteY71" fmla="*/ 1437108 h 2082019"/>
                <a:gd name="connsiteX72" fmla="*/ 1766210 w 2163080"/>
                <a:gd name="connsiteY72" fmla="*/ 1437108 h 2082019"/>
                <a:gd name="connsiteX73" fmla="*/ 1766210 w 2163080"/>
                <a:gd name="connsiteY73" fmla="*/ 1502754 h 2082019"/>
                <a:gd name="connsiteX74" fmla="*/ 1864306 w 2163080"/>
                <a:gd name="connsiteY74" fmla="*/ 1502754 h 2082019"/>
                <a:gd name="connsiteX75" fmla="*/ 1864306 w 2163080"/>
                <a:gd name="connsiteY75" fmla="*/ 1437108 h 2082019"/>
                <a:gd name="connsiteX76" fmla="*/ 1582610 w 2163080"/>
                <a:gd name="connsiteY76" fmla="*/ 1437108 h 2082019"/>
                <a:gd name="connsiteX77" fmla="*/ 1582610 w 2163080"/>
                <a:gd name="connsiteY77" fmla="*/ 1502754 h 2082019"/>
                <a:gd name="connsiteX78" fmla="*/ 1680706 w 2163080"/>
                <a:gd name="connsiteY78" fmla="*/ 1502754 h 2082019"/>
                <a:gd name="connsiteX79" fmla="*/ 1680706 w 2163080"/>
                <a:gd name="connsiteY79" fmla="*/ 1437108 h 2082019"/>
                <a:gd name="connsiteX80" fmla="*/ 1386037 w 2163080"/>
                <a:gd name="connsiteY80" fmla="*/ 1437108 h 2082019"/>
                <a:gd name="connsiteX81" fmla="*/ 1386037 w 2163080"/>
                <a:gd name="connsiteY81" fmla="*/ 1502754 h 2082019"/>
                <a:gd name="connsiteX82" fmla="*/ 1484133 w 2163080"/>
                <a:gd name="connsiteY82" fmla="*/ 1502754 h 2082019"/>
                <a:gd name="connsiteX83" fmla="*/ 1484133 w 2163080"/>
                <a:gd name="connsiteY83" fmla="*/ 1437108 h 2082019"/>
                <a:gd name="connsiteX84" fmla="*/ 1202437 w 2163080"/>
                <a:gd name="connsiteY84" fmla="*/ 1437108 h 2082019"/>
                <a:gd name="connsiteX85" fmla="*/ 1202437 w 2163080"/>
                <a:gd name="connsiteY85" fmla="*/ 1502754 h 2082019"/>
                <a:gd name="connsiteX86" fmla="*/ 1300533 w 2163080"/>
                <a:gd name="connsiteY86" fmla="*/ 1502754 h 2082019"/>
                <a:gd name="connsiteX87" fmla="*/ 1300533 w 2163080"/>
                <a:gd name="connsiteY87" fmla="*/ 1437108 h 2082019"/>
                <a:gd name="connsiteX88" fmla="*/ 1024178 w 2163080"/>
                <a:gd name="connsiteY88" fmla="*/ 1437108 h 2082019"/>
                <a:gd name="connsiteX89" fmla="*/ 1024178 w 2163080"/>
                <a:gd name="connsiteY89" fmla="*/ 1502754 h 2082019"/>
                <a:gd name="connsiteX90" fmla="*/ 1122274 w 2163080"/>
                <a:gd name="connsiteY90" fmla="*/ 1502754 h 2082019"/>
                <a:gd name="connsiteX91" fmla="*/ 1122274 w 2163080"/>
                <a:gd name="connsiteY91" fmla="*/ 1437108 h 2082019"/>
                <a:gd name="connsiteX92" fmla="*/ 840577 w 2163080"/>
                <a:gd name="connsiteY92" fmla="*/ 1437108 h 2082019"/>
                <a:gd name="connsiteX93" fmla="*/ 840577 w 2163080"/>
                <a:gd name="connsiteY93" fmla="*/ 1502754 h 2082019"/>
                <a:gd name="connsiteX94" fmla="*/ 938673 w 2163080"/>
                <a:gd name="connsiteY94" fmla="*/ 1502754 h 2082019"/>
                <a:gd name="connsiteX95" fmla="*/ 938673 w 2163080"/>
                <a:gd name="connsiteY95" fmla="*/ 1437108 h 2082019"/>
                <a:gd name="connsiteX96" fmla="*/ 656977 w 2163080"/>
                <a:gd name="connsiteY96" fmla="*/ 1437108 h 2082019"/>
                <a:gd name="connsiteX97" fmla="*/ 656977 w 2163080"/>
                <a:gd name="connsiteY97" fmla="*/ 1502754 h 2082019"/>
                <a:gd name="connsiteX98" fmla="*/ 755073 w 2163080"/>
                <a:gd name="connsiteY98" fmla="*/ 1502754 h 2082019"/>
                <a:gd name="connsiteX99" fmla="*/ 755073 w 2163080"/>
                <a:gd name="connsiteY99" fmla="*/ 1437108 h 2082019"/>
                <a:gd name="connsiteX100" fmla="*/ 1037978 w 2163080"/>
                <a:gd name="connsiteY100" fmla="*/ 331011 h 2082019"/>
                <a:gd name="connsiteX101" fmla="*/ 1037978 w 2163080"/>
                <a:gd name="connsiteY101" fmla="*/ 465308 h 2082019"/>
                <a:gd name="connsiteX102" fmla="*/ 1059098 w 2163080"/>
                <a:gd name="connsiteY102" fmla="*/ 468502 h 2082019"/>
                <a:gd name="connsiteX103" fmla="*/ 1162875 w 2163080"/>
                <a:gd name="connsiteY103" fmla="*/ 562591 h 2082019"/>
                <a:gd name="connsiteX104" fmla="*/ 1173239 w 2163080"/>
                <a:gd name="connsiteY104" fmla="*/ 613926 h 2082019"/>
                <a:gd name="connsiteX105" fmla="*/ 1175942 w 2163080"/>
                <a:gd name="connsiteY105" fmla="*/ 613926 h 2082019"/>
                <a:gd name="connsiteX106" fmla="*/ 1175942 w 2163080"/>
                <a:gd name="connsiteY106" fmla="*/ 627317 h 2082019"/>
                <a:gd name="connsiteX107" fmla="*/ 1175943 w 2163080"/>
                <a:gd name="connsiteY107" fmla="*/ 627321 h 2082019"/>
                <a:gd name="connsiteX108" fmla="*/ 1175942 w 2163080"/>
                <a:gd name="connsiteY108" fmla="*/ 1063497 h 2082019"/>
                <a:gd name="connsiteX109" fmla="*/ 1283069 w 2163080"/>
                <a:gd name="connsiteY109" fmla="*/ 1063497 h 2082019"/>
                <a:gd name="connsiteX110" fmla="*/ 1283069 w 2163080"/>
                <a:gd name="connsiteY110" fmla="*/ 627216 h 2082019"/>
                <a:gd name="connsiteX111" fmla="*/ 1384635 w 2163080"/>
                <a:gd name="connsiteY111" fmla="*/ 473988 h 2082019"/>
                <a:gd name="connsiteX112" fmla="*/ 1437863 w 2163080"/>
                <a:gd name="connsiteY112" fmla="*/ 463242 h 2082019"/>
                <a:gd name="connsiteX113" fmla="*/ 1437863 w 2163080"/>
                <a:gd name="connsiteY113" fmla="*/ 331011 h 2082019"/>
                <a:gd name="connsiteX114" fmla="*/ 785279 w 2163080"/>
                <a:gd name="connsiteY114" fmla="*/ 331011 h 2082019"/>
                <a:gd name="connsiteX115" fmla="*/ 785279 w 2163080"/>
                <a:gd name="connsiteY115" fmla="*/ 1063497 h 2082019"/>
                <a:gd name="connsiteX116" fmla="*/ 843351 w 2163080"/>
                <a:gd name="connsiteY116" fmla="*/ 1063497 h 2082019"/>
                <a:gd name="connsiteX117" fmla="*/ 843351 w 2163080"/>
                <a:gd name="connsiteY117" fmla="*/ 627321 h 2082019"/>
                <a:gd name="connsiteX118" fmla="*/ 944917 w 2163080"/>
                <a:gd name="connsiteY118" fmla="*/ 474094 h 2082019"/>
                <a:gd name="connsiteX119" fmla="*/ 996379 w 2163080"/>
                <a:gd name="connsiteY119" fmla="*/ 463704 h 2082019"/>
                <a:gd name="connsiteX120" fmla="*/ 996379 w 2163080"/>
                <a:gd name="connsiteY120" fmla="*/ 331011 h 2082019"/>
                <a:gd name="connsiteX121" fmla="*/ 683756 w 2163080"/>
                <a:gd name="connsiteY121" fmla="*/ 0 h 2082019"/>
                <a:gd name="connsiteX122" fmla="*/ 785279 w 2163080"/>
                <a:gd name="connsiteY122" fmla="*/ 0 h 2082019"/>
                <a:gd name="connsiteX123" fmla="*/ 785279 w 2163080"/>
                <a:gd name="connsiteY123" fmla="*/ 1 h 2082019"/>
                <a:gd name="connsiteX124" fmla="*/ 785279 w 2163080"/>
                <a:gd name="connsiteY124" fmla="*/ 150699 h 2082019"/>
                <a:gd name="connsiteX125" fmla="*/ 785279 w 2163080"/>
                <a:gd name="connsiteY125" fmla="*/ 150703 h 2082019"/>
                <a:gd name="connsiteX126" fmla="*/ 785279 w 2163080"/>
                <a:gd name="connsiteY126" fmla="*/ 185573 h 2082019"/>
                <a:gd name="connsiteX127" fmla="*/ 785279 w 2163080"/>
                <a:gd name="connsiteY127" fmla="*/ 268612 h 2082019"/>
                <a:gd name="connsiteX128" fmla="*/ 1437863 w 2163080"/>
                <a:gd name="connsiteY128" fmla="*/ 268612 h 2082019"/>
                <a:gd name="connsiteX129" fmla="*/ 1437863 w 2163080"/>
                <a:gd name="connsiteY129" fmla="*/ 268180 h 2082019"/>
                <a:gd name="connsiteX130" fmla="*/ 1479462 w 2163080"/>
                <a:gd name="connsiteY130" fmla="*/ 268180 h 2082019"/>
                <a:gd name="connsiteX131" fmla="*/ 1479462 w 2163080"/>
                <a:gd name="connsiteY131" fmla="*/ 466997 h 2082019"/>
                <a:gd name="connsiteX132" fmla="*/ 1514095 w 2163080"/>
                <a:gd name="connsiteY132" fmla="*/ 473988 h 2082019"/>
                <a:gd name="connsiteX133" fmla="*/ 1608185 w 2163080"/>
                <a:gd name="connsiteY133" fmla="*/ 577765 h 2082019"/>
                <a:gd name="connsiteX134" fmla="*/ 1613636 w 2163080"/>
                <a:gd name="connsiteY134" fmla="*/ 613821 h 2082019"/>
                <a:gd name="connsiteX135" fmla="*/ 1615660 w 2163080"/>
                <a:gd name="connsiteY135" fmla="*/ 613821 h 2082019"/>
                <a:gd name="connsiteX136" fmla="*/ 1615660 w 2163080"/>
                <a:gd name="connsiteY136" fmla="*/ 627210 h 2082019"/>
                <a:gd name="connsiteX137" fmla="*/ 1615661 w 2163080"/>
                <a:gd name="connsiteY137" fmla="*/ 627216 h 2082019"/>
                <a:gd name="connsiteX138" fmla="*/ 1615660 w 2163080"/>
                <a:gd name="connsiteY138" fmla="*/ 1063497 h 2082019"/>
                <a:gd name="connsiteX139" fmla="*/ 2163080 w 2163080"/>
                <a:gd name="connsiteY139" fmla="*/ 1063497 h 2082019"/>
                <a:gd name="connsiteX140" fmla="*/ 2163080 w 2163080"/>
                <a:gd name="connsiteY140" fmla="*/ 1184656 h 2082019"/>
                <a:gd name="connsiteX141" fmla="*/ 2163080 w 2163080"/>
                <a:gd name="connsiteY141" fmla="*/ 1530190 h 2082019"/>
                <a:gd name="connsiteX142" fmla="*/ 2163080 w 2163080"/>
                <a:gd name="connsiteY142" fmla="*/ 2078653 h 2082019"/>
                <a:gd name="connsiteX143" fmla="*/ 2163080 w 2163080"/>
                <a:gd name="connsiteY143" fmla="*/ 2082019 h 2082019"/>
                <a:gd name="connsiteX144" fmla="*/ 499194 w 2163080"/>
                <a:gd name="connsiteY144" fmla="*/ 2082019 h 2082019"/>
                <a:gd name="connsiteX145" fmla="*/ 499105 w 2163080"/>
                <a:gd name="connsiteY145" fmla="*/ 2082019 h 2082019"/>
                <a:gd name="connsiteX146" fmla="*/ 421721 w 2163080"/>
                <a:gd name="connsiteY146" fmla="*/ 2082019 h 2082019"/>
                <a:gd name="connsiteX147" fmla="*/ 421721 w 2163080"/>
                <a:gd name="connsiteY147" fmla="*/ 1864776 h 2082019"/>
                <a:gd name="connsiteX148" fmla="*/ 327071 w 2163080"/>
                <a:gd name="connsiteY148" fmla="*/ 1864776 h 2082019"/>
                <a:gd name="connsiteX149" fmla="*/ 327071 w 2163080"/>
                <a:gd name="connsiteY149" fmla="*/ 2082019 h 2082019"/>
                <a:gd name="connsiteX150" fmla="*/ 249597 w 2163080"/>
                <a:gd name="connsiteY150" fmla="*/ 2082019 h 2082019"/>
                <a:gd name="connsiteX151" fmla="*/ 249597 w 2163080"/>
                <a:gd name="connsiteY151" fmla="*/ 2082018 h 2082019"/>
                <a:gd name="connsiteX152" fmla="*/ 163326 w 2163080"/>
                <a:gd name="connsiteY152" fmla="*/ 2082018 h 2082019"/>
                <a:gd name="connsiteX153" fmla="*/ 163326 w 2163080"/>
                <a:gd name="connsiteY153" fmla="*/ 1864776 h 2082019"/>
                <a:gd name="connsiteX154" fmla="*/ 68676 w 2163080"/>
                <a:gd name="connsiteY154" fmla="*/ 1864776 h 2082019"/>
                <a:gd name="connsiteX155" fmla="*/ 68676 w 2163080"/>
                <a:gd name="connsiteY155" fmla="*/ 2082018 h 2082019"/>
                <a:gd name="connsiteX156" fmla="*/ 0 w 2163080"/>
                <a:gd name="connsiteY156" fmla="*/ 2082018 h 2082019"/>
                <a:gd name="connsiteX157" fmla="*/ 0 w 2163080"/>
                <a:gd name="connsiteY157" fmla="*/ 1070653 h 2082019"/>
                <a:gd name="connsiteX158" fmla="*/ 0 w 2163080"/>
                <a:gd name="connsiteY158" fmla="*/ 957871 h 2082019"/>
                <a:gd name="connsiteX159" fmla="*/ 0 w 2163080"/>
                <a:gd name="connsiteY159" fmla="*/ 957207 h 2082019"/>
                <a:gd name="connsiteX160" fmla="*/ 91842 w 2163080"/>
                <a:gd name="connsiteY160" fmla="*/ 957207 h 2082019"/>
                <a:gd name="connsiteX161" fmla="*/ 91842 w 2163080"/>
                <a:gd name="connsiteY161" fmla="*/ 351653 h 2082019"/>
                <a:gd name="connsiteX162" fmla="*/ 91841 w 2163080"/>
                <a:gd name="connsiteY162" fmla="*/ 351653 h 2082019"/>
                <a:gd name="connsiteX163" fmla="*/ 91841 w 2163080"/>
                <a:gd name="connsiteY163" fmla="*/ 185571 h 2082019"/>
                <a:gd name="connsiteX164" fmla="*/ 237438 w 2163080"/>
                <a:gd name="connsiteY164" fmla="*/ 185571 h 2082019"/>
                <a:gd name="connsiteX165" fmla="*/ 383036 w 2163080"/>
                <a:gd name="connsiteY165" fmla="*/ 185571 h 2082019"/>
                <a:gd name="connsiteX166" fmla="*/ 383037 w 2163080"/>
                <a:gd name="connsiteY166" fmla="*/ 185571 h 2082019"/>
                <a:gd name="connsiteX167" fmla="*/ 383037 w 2163080"/>
                <a:gd name="connsiteY167" fmla="*/ 337527 h 2082019"/>
                <a:gd name="connsiteX168" fmla="*/ 383038 w 2163080"/>
                <a:gd name="connsiteY168" fmla="*/ 337527 h 2082019"/>
                <a:gd name="connsiteX169" fmla="*/ 383038 w 2163080"/>
                <a:gd name="connsiteY169" fmla="*/ 337530 h 2082019"/>
                <a:gd name="connsiteX170" fmla="*/ 383038 w 2163080"/>
                <a:gd name="connsiteY170" fmla="*/ 955499 h 2082019"/>
                <a:gd name="connsiteX171" fmla="*/ 499194 w 2163080"/>
                <a:gd name="connsiteY171" fmla="*/ 955499 h 2082019"/>
                <a:gd name="connsiteX172" fmla="*/ 499194 w 2163080"/>
                <a:gd name="connsiteY172" fmla="*/ 956944 h 2082019"/>
                <a:gd name="connsiteX173" fmla="*/ 499194 w 2163080"/>
                <a:gd name="connsiteY173" fmla="*/ 1063497 h 2082019"/>
                <a:gd name="connsiteX174" fmla="*/ 591966 w 2163080"/>
                <a:gd name="connsiteY174" fmla="*/ 1063497 h 2082019"/>
                <a:gd name="connsiteX175" fmla="*/ 591966 w 2163080"/>
                <a:gd name="connsiteY175" fmla="*/ 185573 h 2082019"/>
                <a:gd name="connsiteX176" fmla="*/ 591966 w 2163080"/>
                <a:gd name="connsiteY176" fmla="*/ 150703 h 2082019"/>
                <a:gd name="connsiteX177" fmla="*/ 591966 w 2163080"/>
                <a:gd name="connsiteY177" fmla="*/ 1 h 2082019"/>
                <a:gd name="connsiteX178" fmla="*/ 683756 w 2163080"/>
                <a:gd name="connsiteY178" fmla="*/ 1 h 2082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</a:cxnLst>
              <a:rect l="l" t="t" r="r" b="b"/>
              <a:pathLst>
                <a:path w="2163080" h="2082019">
                  <a:moveTo>
                    <a:pt x="1708938" y="2004560"/>
                  </a:moveTo>
                  <a:lnTo>
                    <a:pt x="1708938" y="2044384"/>
                  </a:lnTo>
                  <a:lnTo>
                    <a:pt x="2059441" y="2044384"/>
                  </a:lnTo>
                  <a:lnTo>
                    <a:pt x="2059441" y="2004560"/>
                  </a:lnTo>
                  <a:close/>
                  <a:moveTo>
                    <a:pt x="1293406" y="2004560"/>
                  </a:moveTo>
                  <a:lnTo>
                    <a:pt x="1293406" y="2044384"/>
                  </a:lnTo>
                  <a:lnTo>
                    <a:pt x="1643909" y="2044384"/>
                  </a:lnTo>
                  <a:lnTo>
                    <a:pt x="1643909" y="2004560"/>
                  </a:lnTo>
                  <a:close/>
                  <a:moveTo>
                    <a:pt x="1708938" y="1943463"/>
                  </a:moveTo>
                  <a:lnTo>
                    <a:pt x="1708938" y="1983287"/>
                  </a:lnTo>
                  <a:lnTo>
                    <a:pt x="2059441" y="1983287"/>
                  </a:lnTo>
                  <a:lnTo>
                    <a:pt x="2059441" y="1943463"/>
                  </a:lnTo>
                  <a:close/>
                  <a:moveTo>
                    <a:pt x="1293406" y="1943463"/>
                  </a:moveTo>
                  <a:lnTo>
                    <a:pt x="1293406" y="1983287"/>
                  </a:lnTo>
                  <a:lnTo>
                    <a:pt x="1643909" y="1983287"/>
                  </a:lnTo>
                  <a:lnTo>
                    <a:pt x="1643909" y="1943463"/>
                  </a:lnTo>
                  <a:close/>
                  <a:moveTo>
                    <a:pt x="1708938" y="1882367"/>
                  </a:moveTo>
                  <a:lnTo>
                    <a:pt x="1708938" y="1922191"/>
                  </a:lnTo>
                  <a:lnTo>
                    <a:pt x="2059441" y="1922191"/>
                  </a:lnTo>
                  <a:lnTo>
                    <a:pt x="2059441" y="1882367"/>
                  </a:lnTo>
                  <a:close/>
                  <a:moveTo>
                    <a:pt x="1293406" y="1882367"/>
                  </a:moveTo>
                  <a:lnTo>
                    <a:pt x="1293406" y="1922191"/>
                  </a:lnTo>
                  <a:lnTo>
                    <a:pt x="1643909" y="1922191"/>
                  </a:lnTo>
                  <a:lnTo>
                    <a:pt x="1643909" y="1882367"/>
                  </a:lnTo>
                  <a:close/>
                  <a:moveTo>
                    <a:pt x="1024178" y="1873675"/>
                  </a:moveTo>
                  <a:lnTo>
                    <a:pt x="1024178" y="1939321"/>
                  </a:lnTo>
                  <a:lnTo>
                    <a:pt x="1122274" y="1939321"/>
                  </a:lnTo>
                  <a:lnTo>
                    <a:pt x="1122274" y="1873675"/>
                  </a:lnTo>
                  <a:close/>
                  <a:moveTo>
                    <a:pt x="840577" y="1873675"/>
                  </a:moveTo>
                  <a:lnTo>
                    <a:pt x="840577" y="1939321"/>
                  </a:lnTo>
                  <a:lnTo>
                    <a:pt x="938673" y="1939321"/>
                  </a:lnTo>
                  <a:lnTo>
                    <a:pt x="938673" y="1873675"/>
                  </a:lnTo>
                  <a:close/>
                  <a:moveTo>
                    <a:pt x="656977" y="1873675"/>
                  </a:moveTo>
                  <a:lnTo>
                    <a:pt x="656977" y="1939321"/>
                  </a:lnTo>
                  <a:lnTo>
                    <a:pt x="755073" y="1939321"/>
                  </a:lnTo>
                  <a:lnTo>
                    <a:pt x="755073" y="1873675"/>
                  </a:lnTo>
                  <a:close/>
                  <a:moveTo>
                    <a:pt x="1708938" y="1821270"/>
                  </a:moveTo>
                  <a:lnTo>
                    <a:pt x="1708938" y="1861094"/>
                  </a:lnTo>
                  <a:lnTo>
                    <a:pt x="2059441" y="1861094"/>
                  </a:lnTo>
                  <a:lnTo>
                    <a:pt x="2059441" y="1821270"/>
                  </a:lnTo>
                  <a:close/>
                  <a:moveTo>
                    <a:pt x="1293406" y="1821270"/>
                  </a:moveTo>
                  <a:lnTo>
                    <a:pt x="1293406" y="1861094"/>
                  </a:lnTo>
                  <a:lnTo>
                    <a:pt x="1643909" y="1861094"/>
                  </a:lnTo>
                  <a:lnTo>
                    <a:pt x="1643909" y="1821270"/>
                  </a:lnTo>
                  <a:close/>
                  <a:moveTo>
                    <a:pt x="1024178" y="1737466"/>
                  </a:moveTo>
                  <a:lnTo>
                    <a:pt x="1024178" y="1803112"/>
                  </a:lnTo>
                  <a:lnTo>
                    <a:pt x="1122274" y="1803112"/>
                  </a:lnTo>
                  <a:lnTo>
                    <a:pt x="1122274" y="1737466"/>
                  </a:lnTo>
                  <a:close/>
                  <a:moveTo>
                    <a:pt x="840577" y="1737466"/>
                  </a:moveTo>
                  <a:lnTo>
                    <a:pt x="840577" y="1803112"/>
                  </a:lnTo>
                  <a:lnTo>
                    <a:pt x="938673" y="1803112"/>
                  </a:lnTo>
                  <a:lnTo>
                    <a:pt x="938673" y="1737466"/>
                  </a:lnTo>
                  <a:close/>
                  <a:moveTo>
                    <a:pt x="656977" y="1737466"/>
                  </a:moveTo>
                  <a:lnTo>
                    <a:pt x="656977" y="1803112"/>
                  </a:lnTo>
                  <a:lnTo>
                    <a:pt x="755073" y="1803112"/>
                  </a:lnTo>
                  <a:lnTo>
                    <a:pt x="755073" y="1737466"/>
                  </a:lnTo>
                  <a:close/>
                  <a:moveTo>
                    <a:pt x="1024178" y="1601257"/>
                  </a:moveTo>
                  <a:lnTo>
                    <a:pt x="1024178" y="1666903"/>
                  </a:lnTo>
                  <a:lnTo>
                    <a:pt x="1122274" y="1666903"/>
                  </a:lnTo>
                  <a:lnTo>
                    <a:pt x="1122274" y="1601257"/>
                  </a:lnTo>
                  <a:close/>
                  <a:moveTo>
                    <a:pt x="840577" y="1601257"/>
                  </a:moveTo>
                  <a:lnTo>
                    <a:pt x="840577" y="1666903"/>
                  </a:lnTo>
                  <a:lnTo>
                    <a:pt x="938673" y="1666903"/>
                  </a:lnTo>
                  <a:lnTo>
                    <a:pt x="938673" y="1601257"/>
                  </a:lnTo>
                  <a:close/>
                  <a:moveTo>
                    <a:pt x="656977" y="1601257"/>
                  </a:moveTo>
                  <a:lnTo>
                    <a:pt x="656977" y="1666903"/>
                  </a:lnTo>
                  <a:lnTo>
                    <a:pt x="755073" y="1666903"/>
                  </a:lnTo>
                  <a:lnTo>
                    <a:pt x="755073" y="1601257"/>
                  </a:lnTo>
                  <a:close/>
                  <a:moveTo>
                    <a:pt x="1949811" y="1437108"/>
                  </a:moveTo>
                  <a:lnTo>
                    <a:pt x="1949811" y="1502754"/>
                  </a:lnTo>
                  <a:lnTo>
                    <a:pt x="2047907" y="1502754"/>
                  </a:lnTo>
                  <a:lnTo>
                    <a:pt x="2047907" y="1437108"/>
                  </a:lnTo>
                  <a:close/>
                  <a:moveTo>
                    <a:pt x="1766210" y="1437108"/>
                  </a:moveTo>
                  <a:lnTo>
                    <a:pt x="1766210" y="1502754"/>
                  </a:lnTo>
                  <a:lnTo>
                    <a:pt x="1864306" y="1502754"/>
                  </a:lnTo>
                  <a:lnTo>
                    <a:pt x="1864306" y="1437108"/>
                  </a:lnTo>
                  <a:close/>
                  <a:moveTo>
                    <a:pt x="1582610" y="1437108"/>
                  </a:moveTo>
                  <a:lnTo>
                    <a:pt x="1582610" y="1502754"/>
                  </a:lnTo>
                  <a:lnTo>
                    <a:pt x="1680706" y="1502754"/>
                  </a:lnTo>
                  <a:lnTo>
                    <a:pt x="1680706" y="1437108"/>
                  </a:lnTo>
                  <a:close/>
                  <a:moveTo>
                    <a:pt x="1386037" y="1437108"/>
                  </a:moveTo>
                  <a:lnTo>
                    <a:pt x="1386037" y="1502754"/>
                  </a:lnTo>
                  <a:lnTo>
                    <a:pt x="1484133" y="1502754"/>
                  </a:lnTo>
                  <a:lnTo>
                    <a:pt x="1484133" y="1437108"/>
                  </a:lnTo>
                  <a:close/>
                  <a:moveTo>
                    <a:pt x="1202437" y="1437108"/>
                  </a:moveTo>
                  <a:lnTo>
                    <a:pt x="1202437" y="1502754"/>
                  </a:lnTo>
                  <a:lnTo>
                    <a:pt x="1300533" y="1502754"/>
                  </a:lnTo>
                  <a:lnTo>
                    <a:pt x="1300533" y="1437108"/>
                  </a:lnTo>
                  <a:close/>
                  <a:moveTo>
                    <a:pt x="1024178" y="1437108"/>
                  </a:moveTo>
                  <a:lnTo>
                    <a:pt x="1024178" y="1502754"/>
                  </a:lnTo>
                  <a:lnTo>
                    <a:pt x="1122274" y="1502754"/>
                  </a:lnTo>
                  <a:lnTo>
                    <a:pt x="1122274" y="1437108"/>
                  </a:lnTo>
                  <a:close/>
                  <a:moveTo>
                    <a:pt x="840577" y="1437108"/>
                  </a:moveTo>
                  <a:lnTo>
                    <a:pt x="840577" y="1502754"/>
                  </a:lnTo>
                  <a:lnTo>
                    <a:pt x="938673" y="1502754"/>
                  </a:lnTo>
                  <a:lnTo>
                    <a:pt x="938673" y="1437108"/>
                  </a:lnTo>
                  <a:close/>
                  <a:moveTo>
                    <a:pt x="656977" y="1437108"/>
                  </a:moveTo>
                  <a:lnTo>
                    <a:pt x="656977" y="1502754"/>
                  </a:lnTo>
                  <a:lnTo>
                    <a:pt x="755073" y="1502754"/>
                  </a:lnTo>
                  <a:lnTo>
                    <a:pt x="755073" y="1437108"/>
                  </a:lnTo>
                  <a:close/>
                  <a:moveTo>
                    <a:pt x="1037978" y="331011"/>
                  </a:moveTo>
                  <a:lnTo>
                    <a:pt x="1037978" y="465308"/>
                  </a:lnTo>
                  <a:lnTo>
                    <a:pt x="1059098" y="468502"/>
                  </a:lnTo>
                  <a:cubicBezTo>
                    <a:pt x="1105963" y="483078"/>
                    <a:pt x="1143941" y="517827"/>
                    <a:pt x="1162875" y="562591"/>
                  </a:cubicBezTo>
                  <a:lnTo>
                    <a:pt x="1173239" y="613926"/>
                  </a:lnTo>
                  <a:lnTo>
                    <a:pt x="1175942" y="613926"/>
                  </a:lnTo>
                  <a:lnTo>
                    <a:pt x="1175942" y="627317"/>
                  </a:lnTo>
                  <a:lnTo>
                    <a:pt x="1175943" y="627321"/>
                  </a:lnTo>
                  <a:lnTo>
                    <a:pt x="1175942" y="1063497"/>
                  </a:lnTo>
                  <a:lnTo>
                    <a:pt x="1283069" y="1063497"/>
                  </a:lnTo>
                  <a:lnTo>
                    <a:pt x="1283069" y="627216"/>
                  </a:lnTo>
                  <a:cubicBezTo>
                    <a:pt x="1283069" y="558334"/>
                    <a:pt x="1324949" y="499233"/>
                    <a:pt x="1384635" y="473988"/>
                  </a:cubicBezTo>
                  <a:lnTo>
                    <a:pt x="1437863" y="463242"/>
                  </a:lnTo>
                  <a:lnTo>
                    <a:pt x="1437863" y="331011"/>
                  </a:lnTo>
                  <a:close/>
                  <a:moveTo>
                    <a:pt x="785279" y="331011"/>
                  </a:moveTo>
                  <a:lnTo>
                    <a:pt x="785279" y="1063497"/>
                  </a:lnTo>
                  <a:lnTo>
                    <a:pt x="843351" y="1063497"/>
                  </a:lnTo>
                  <a:lnTo>
                    <a:pt x="843351" y="627321"/>
                  </a:lnTo>
                  <a:cubicBezTo>
                    <a:pt x="843351" y="558439"/>
                    <a:pt x="885231" y="499339"/>
                    <a:pt x="944917" y="474094"/>
                  </a:cubicBezTo>
                  <a:lnTo>
                    <a:pt x="996379" y="463704"/>
                  </a:lnTo>
                  <a:lnTo>
                    <a:pt x="996379" y="331011"/>
                  </a:lnTo>
                  <a:close/>
                  <a:moveTo>
                    <a:pt x="683756" y="0"/>
                  </a:moveTo>
                  <a:lnTo>
                    <a:pt x="785279" y="0"/>
                  </a:lnTo>
                  <a:lnTo>
                    <a:pt x="785279" y="1"/>
                  </a:lnTo>
                  <a:lnTo>
                    <a:pt x="785279" y="150699"/>
                  </a:lnTo>
                  <a:lnTo>
                    <a:pt x="785279" y="150703"/>
                  </a:lnTo>
                  <a:lnTo>
                    <a:pt x="785279" y="185573"/>
                  </a:lnTo>
                  <a:lnTo>
                    <a:pt x="785279" y="268612"/>
                  </a:lnTo>
                  <a:lnTo>
                    <a:pt x="1437863" y="268612"/>
                  </a:lnTo>
                  <a:lnTo>
                    <a:pt x="1437863" y="268180"/>
                  </a:lnTo>
                  <a:lnTo>
                    <a:pt x="1479462" y="268180"/>
                  </a:lnTo>
                  <a:lnTo>
                    <a:pt x="1479462" y="466997"/>
                  </a:lnTo>
                  <a:lnTo>
                    <a:pt x="1514095" y="473988"/>
                  </a:lnTo>
                  <a:cubicBezTo>
                    <a:pt x="1558860" y="492922"/>
                    <a:pt x="1593608" y="530900"/>
                    <a:pt x="1608185" y="577765"/>
                  </a:cubicBezTo>
                  <a:lnTo>
                    <a:pt x="1613636" y="613821"/>
                  </a:lnTo>
                  <a:lnTo>
                    <a:pt x="1615660" y="613821"/>
                  </a:lnTo>
                  <a:lnTo>
                    <a:pt x="1615660" y="627210"/>
                  </a:lnTo>
                  <a:lnTo>
                    <a:pt x="1615661" y="627216"/>
                  </a:lnTo>
                  <a:lnTo>
                    <a:pt x="1615660" y="1063497"/>
                  </a:lnTo>
                  <a:lnTo>
                    <a:pt x="2163080" y="1063497"/>
                  </a:lnTo>
                  <a:lnTo>
                    <a:pt x="2163080" y="1184656"/>
                  </a:lnTo>
                  <a:lnTo>
                    <a:pt x="2163080" y="1530190"/>
                  </a:lnTo>
                  <a:lnTo>
                    <a:pt x="2163080" y="2078653"/>
                  </a:lnTo>
                  <a:lnTo>
                    <a:pt x="2163080" y="2082019"/>
                  </a:lnTo>
                  <a:lnTo>
                    <a:pt x="499194" y="2082019"/>
                  </a:lnTo>
                  <a:lnTo>
                    <a:pt x="499105" y="2082019"/>
                  </a:lnTo>
                  <a:lnTo>
                    <a:pt x="421721" y="2082019"/>
                  </a:lnTo>
                  <a:lnTo>
                    <a:pt x="421721" y="1864776"/>
                  </a:lnTo>
                  <a:lnTo>
                    <a:pt x="327071" y="1864776"/>
                  </a:lnTo>
                  <a:lnTo>
                    <a:pt x="327071" y="2082019"/>
                  </a:lnTo>
                  <a:lnTo>
                    <a:pt x="249597" y="2082019"/>
                  </a:lnTo>
                  <a:lnTo>
                    <a:pt x="249597" y="2082018"/>
                  </a:lnTo>
                  <a:lnTo>
                    <a:pt x="163326" y="2082018"/>
                  </a:lnTo>
                  <a:lnTo>
                    <a:pt x="163326" y="1864776"/>
                  </a:lnTo>
                  <a:lnTo>
                    <a:pt x="68676" y="1864776"/>
                  </a:lnTo>
                  <a:lnTo>
                    <a:pt x="68676" y="2082018"/>
                  </a:lnTo>
                  <a:lnTo>
                    <a:pt x="0" y="2082018"/>
                  </a:lnTo>
                  <a:lnTo>
                    <a:pt x="0" y="1070653"/>
                  </a:lnTo>
                  <a:lnTo>
                    <a:pt x="0" y="957871"/>
                  </a:lnTo>
                  <a:lnTo>
                    <a:pt x="0" y="957207"/>
                  </a:lnTo>
                  <a:lnTo>
                    <a:pt x="91842" y="957207"/>
                  </a:lnTo>
                  <a:lnTo>
                    <a:pt x="91842" y="351653"/>
                  </a:lnTo>
                  <a:lnTo>
                    <a:pt x="91841" y="351653"/>
                  </a:lnTo>
                  <a:lnTo>
                    <a:pt x="91841" y="185571"/>
                  </a:lnTo>
                  <a:lnTo>
                    <a:pt x="237438" y="185571"/>
                  </a:lnTo>
                  <a:lnTo>
                    <a:pt x="383036" y="185571"/>
                  </a:lnTo>
                  <a:lnTo>
                    <a:pt x="383037" y="185571"/>
                  </a:lnTo>
                  <a:lnTo>
                    <a:pt x="383037" y="337527"/>
                  </a:lnTo>
                  <a:lnTo>
                    <a:pt x="383038" y="337527"/>
                  </a:lnTo>
                  <a:lnTo>
                    <a:pt x="383038" y="337530"/>
                  </a:lnTo>
                  <a:lnTo>
                    <a:pt x="383038" y="955499"/>
                  </a:lnTo>
                  <a:lnTo>
                    <a:pt x="499194" y="955499"/>
                  </a:lnTo>
                  <a:lnTo>
                    <a:pt x="499194" y="956944"/>
                  </a:lnTo>
                  <a:lnTo>
                    <a:pt x="499194" y="1063497"/>
                  </a:lnTo>
                  <a:lnTo>
                    <a:pt x="591966" y="1063497"/>
                  </a:lnTo>
                  <a:lnTo>
                    <a:pt x="591966" y="185573"/>
                  </a:lnTo>
                  <a:lnTo>
                    <a:pt x="591966" y="150703"/>
                  </a:lnTo>
                  <a:lnTo>
                    <a:pt x="591966" y="1"/>
                  </a:lnTo>
                  <a:lnTo>
                    <a:pt x="683756" y="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9" name="Graphic 12">
              <a:extLst>
                <a:ext uri="{FF2B5EF4-FFF2-40B4-BE49-F238E27FC236}">
                  <a16:creationId xmlns:a16="http://schemas.microsoft.com/office/drawing/2014/main" id="{32673DF4-DEAC-49E9-B7AB-0BDAB275C5CA}"/>
                </a:ext>
              </a:extLst>
            </p:cNvPr>
            <p:cNvSpPr/>
            <p:nvPr/>
          </p:nvSpPr>
          <p:spPr>
            <a:xfrm>
              <a:off x="8006387" y="2575110"/>
              <a:ext cx="629297" cy="357806"/>
            </a:xfrm>
            <a:custGeom>
              <a:avLst/>
              <a:gdLst>
                <a:gd name="connsiteX0" fmla="*/ 11922847 w 11944350"/>
                <a:gd name="connsiteY0" fmla="*/ 958396 h 6791325"/>
                <a:gd name="connsiteX1" fmla="*/ 9884497 w 11944350"/>
                <a:gd name="connsiteY1" fmla="*/ 6848 h 6791325"/>
                <a:gd name="connsiteX2" fmla="*/ 6293573 w 11944350"/>
                <a:gd name="connsiteY2" fmla="*/ 1401308 h 6791325"/>
                <a:gd name="connsiteX3" fmla="*/ 1673948 w 11944350"/>
                <a:gd name="connsiteY3" fmla="*/ 996496 h 6791325"/>
                <a:gd name="connsiteX4" fmla="*/ 1488210 w 11944350"/>
                <a:gd name="connsiteY4" fmla="*/ 2358571 h 6791325"/>
                <a:gd name="connsiteX5" fmla="*/ 1841588 w 11944350"/>
                <a:gd name="connsiteY5" fmla="*/ 3539671 h 6791325"/>
                <a:gd name="connsiteX6" fmla="*/ 155663 w 11944350"/>
                <a:gd name="connsiteY6" fmla="*/ 4530271 h 6791325"/>
                <a:gd name="connsiteX7" fmla="*/ 1294853 w 11944350"/>
                <a:gd name="connsiteY7" fmla="*/ 6156188 h 6791325"/>
                <a:gd name="connsiteX8" fmla="*/ 1816823 w 11944350"/>
                <a:gd name="connsiteY8" fmla="*/ 6426699 h 6791325"/>
                <a:gd name="connsiteX9" fmla="*/ 2181630 w 11944350"/>
                <a:gd name="connsiteY9" fmla="*/ 6753406 h 6791325"/>
                <a:gd name="connsiteX10" fmla="*/ 2930295 w 11944350"/>
                <a:gd name="connsiteY10" fmla="*/ 6784838 h 6791325"/>
                <a:gd name="connsiteX11" fmla="*/ 2451188 w 11944350"/>
                <a:gd name="connsiteY11" fmla="*/ 6126661 h 6791325"/>
                <a:gd name="connsiteX12" fmla="*/ 2352128 w 11944350"/>
                <a:gd name="connsiteY12" fmla="*/ 5419906 h 6791325"/>
                <a:gd name="connsiteX13" fmla="*/ 3638003 w 11944350"/>
                <a:gd name="connsiteY13" fmla="*/ 4676003 h 6791325"/>
                <a:gd name="connsiteX14" fmla="*/ 3425595 w 11944350"/>
                <a:gd name="connsiteY14" fmla="*/ 3607298 h 6791325"/>
                <a:gd name="connsiteX15" fmla="*/ 5353456 w 11944350"/>
                <a:gd name="connsiteY15" fmla="*/ 3782558 h 6791325"/>
                <a:gd name="connsiteX16" fmla="*/ 7006995 w 11944350"/>
                <a:gd name="connsiteY16" fmla="*/ 3392986 h 6791325"/>
                <a:gd name="connsiteX17" fmla="*/ 8492895 w 11944350"/>
                <a:gd name="connsiteY17" fmla="*/ 2407148 h 6791325"/>
                <a:gd name="connsiteX18" fmla="*/ 10588395 w 11944350"/>
                <a:gd name="connsiteY18" fmla="*/ 2607173 h 6791325"/>
                <a:gd name="connsiteX19" fmla="*/ 11922847 w 11944350"/>
                <a:gd name="connsiteY19" fmla="*/ 958396 h 6791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1944350" h="6791325">
                  <a:moveTo>
                    <a:pt x="11922847" y="958396"/>
                  </a:moveTo>
                  <a:cubicBezTo>
                    <a:pt x="11710441" y="147818"/>
                    <a:pt x="10620780" y="-40777"/>
                    <a:pt x="9884497" y="6848"/>
                  </a:cubicBezTo>
                  <a:cubicBezTo>
                    <a:pt x="8818650" y="76381"/>
                    <a:pt x="7229881" y="1044121"/>
                    <a:pt x="6293573" y="1401308"/>
                  </a:cubicBezTo>
                  <a:cubicBezTo>
                    <a:pt x="4570501" y="2059486"/>
                    <a:pt x="3269385" y="-370342"/>
                    <a:pt x="1673948" y="996496"/>
                  </a:cubicBezTo>
                  <a:cubicBezTo>
                    <a:pt x="1366290" y="1260338"/>
                    <a:pt x="1319618" y="1964236"/>
                    <a:pt x="1488210" y="2358571"/>
                  </a:cubicBezTo>
                  <a:cubicBezTo>
                    <a:pt x="1616798" y="2657656"/>
                    <a:pt x="1783485" y="3209153"/>
                    <a:pt x="1841588" y="3539671"/>
                  </a:cubicBezTo>
                  <a:cubicBezTo>
                    <a:pt x="1971128" y="4275953"/>
                    <a:pt x="487133" y="3938768"/>
                    <a:pt x="155663" y="4530271"/>
                  </a:cubicBezTo>
                  <a:cubicBezTo>
                    <a:pt x="-386310" y="5498011"/>
                    <a:pt x="607148" y="5906633"/>
                    <a:pt x="1294853" y="6156188"/>
                  </a:cubicBezTo>
                  <a:cubicBezTo>
                    <a:pt x="1482495" y="6223816"/>
                    <a:pt x="1677758" y="6279061"/>
                    <a:pt x="1816823" y="6426699"/>
                  </a:cubicBezTo>
                  <a:cubicBezTo>
                    <a:pt x="1829205" y="6440033"/>
                    <a:pt x="2205443" y="6767693"/>
                    <a:pt x="2181630" y="6753406"/>
                  </a:cubicBezTo>
                  <a:cubicBezTo>
                    <a:pt x="2294025" y="6823891"/>
                    <a:pt x="2802660" y="6784838"/>
                    <a:pt x="2930295" y="6784838"/>
                  </a:cubicBezTo>
                  <a:cubicBezTo>
                    <a:pt x="2831235" y="6709591"/>
                    <a:pt x="2550248" y="6259058"/>
                    <a:pt x="2451188" y="6126661"/>
                  </a:cubicBezTo>
                  <a:cubicBezTo>
                    <a:pt x="2279738" y="5898061"/>
                    <a:pt x="2165438" y="5698036"/>
                    <a:pt x="2352128" y="5419906"/>
                  </a:cubicBezTo>
                  <a:cubicBezTo>
                    <a:pt x="2632163" y="5002711"/>
                    <a:pt x="3646575" y="5310368"/>
                    <a:pt x="3638003" y="4676003"/>
                  </a:cubicBezTo>
                  <a:cubicBezTo>
                    <a:pt x="3631335" y="4198801"/>
                    <a:pt x="2949345" y="4121648"/>
                    <a:pt x="3425595" y="3607298"/>
                  </a:cubicBezTo>
                  <a:cubicBezTo>
                    <a:pt x="3972330" y="3016748"/>
                    <a:pt x="4710518" y="3607298"/>
                    <a:pt x="5353456" y="3782558"/>
                  </a:cubicBezTo>
                  <a:cubicBezTo>
                    <a:pt x="5906858" y="3934006"/>
                    <a:pt x="6559320" y="3850186"/>
                    <a:pt x="7006995" y="3392986"/>
                  </a:cubicBezTo>
                  <a:cubicBezTo>
                    <a:pt x="7565160" y="2821486"/>
                    <a:pt x="7475626" y="2466203"/>
                    <a:pt x="8492895" y="2407148"/>
                  </a:cubicBezTo>
                  <a:cubicBezTo>
                    <a:pt x="9212985" y="2365238"/>
                    <a:pt x="9866400" y="2736713"/>
                    <a:pt x="10588395" y="2607173"/>
                  </a:cubicBezTo>
                  <a:cubicBezTo>
                    <a:pt x="11225618" y="2491921"/>
                    <a:pt x="12105728" y="1653721"/>
                    <a:pt x="11922847" y="95839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pic>
        <p:nvPicPr>
          <p:cNvPr id="10" name="Picture 2" descr="https://lh3.googleusercontent.com/Fm_Y11vLjmryJHmS30xtgLEk897aLU7Iut-KwZ27_XXX6RVuUVRAveKBjmipqJ6xzr6aJc9hiecrOovP5UfsJHz8uHHTthuriC_8GEPKlAoajIT5AKbAQbg9F0EqM0h0S0Ew1ezAaBm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60" y="370473"/>
            <a:ext cx="610417" cy="580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9217" y="4419260"/>
            <a:ext cx="7430537" cy="2438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52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lh5.googleusercontent.com/pKT0dEjD6sQ73ZxIHsGzF2oan-0mPcfl3qq7onLdzj04jA8EJYRvkq6MyYt56zOCOyQ8n1e4rno85cTOn51sUyg02m6JiBDjAQlUP1VLbBnfiPclokcr8kGph0IPD1RNBgwr7oA0zVu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1196" y="391999"/>
            <a:ext cx="3660255" cy="1008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788458" y="1871944"/>
            <a:ext cx="8850767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spc="5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HEINEKEN VIETNAM NEXT GEN </a:t>
            </a:r>
            <a:r>
              <a:rPr lang="en-US" sz="4400" b="1" cap="none" spc="5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2022</a:t>
            </a:r>
          </a:p>
          <a:p>
            <a:pPr algn="ctr"/>
            <a:r>
              <a:rPr lang="en-US" sz="4400" b="1" spc="5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BREW TOGETHERNESS DAY</a:t>
            </a:r>
            <a:endParaRPr lang="en-US" sz="4400" b="1" cap="none" spc="5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60400" y="4193525"/>
            <a:ext cx="8506881" cy="83099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50" smtClean="0">
                <a:ln w="0"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THANKS FOR YOUR ATTENTION!</a:t>
            </a:r>
            <a:endParaRPr lang="en-US" sz="4800" b="1" cap="none" spc="50">
              <a:ln w="0">
                <a:solidFill>
                  <a:schemeClr val="bg1"/>
                </a:solidFill>
              </a:ln>
              <a:solidFill>
                <a:srgbClr val="FF0000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01911" y="6056142"/>
            <a:ext cx="20378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chemeClr val="bg1"/>
                </a:solidFill>
              </a:rPr>
              <a:t>24</a:t>
            </a:r>
            <a:r>
              <a:rPr lang="en-US" sz="2000" baseline="30000" smtClean="0">
                <a:solidFill>
                  <a:schemeClr val="bg1"/>
                </a:solidFill>
              </a:rPr>
              <a:t>th</a:t>
            </a:r>
            <a:r>
              <a:rPr lang="en-US" sz="2000" smtClean="0">
                <a:solidFill>
                  <a:schemeClr val="bg1"/>
                </a:solidFill>
              </a:rPr>
              <a:t> March, 2022</a:t>
            </a:r>
            <a:endParaRPr lang="en-US" sz="2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98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1214</TotalTime>
  <Words>379</Words>
  <Application>Microsoft Office PowerPoint</Application>
  <PresentationFormat>Widescreen</PresentationFormat>
  <Paragraphs>65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83</cp:revision>
  <dcterms:created xsi:type="dcterms:W3CDTF">2022-03-19T16:38:01Z</dcterms:created>
  <dcterms:modified xsi:type="dcterms:W3CDTF">2022-03-24T02:07:36Z</dcterms:modified>
</cp:coreProperties>
</file>